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35"/>
  </p:notesMasterIdLst>
  <p:handoutMasterIdLst>
    <p:handoutMasterId r:id="rId36"/>
  </p:handoutMasterIdLst>
  <p:sldIdLst>
    <p:sldId id="256" r:id="rId2"/>
    <p:sldId id="331" r:id="rId3"/>
    <p:sldId id="284" r:id="rId4"/>
    <p:sldId id="315" r:id="rId5"/>
    <p:sldId id="285" r:id="rId6"/>
    <p:sldId id="286" r:id="rId7"/>
    <p:sldId id="338" r:id="rId8"/>
    <p:sldId id="287" r:id="rId9"/>
    <p:sldId id="294" r:id="rId10"/>
    <p:sldId id="263" r:id="rId11"/>
    <p:sldId id="1142" r:id="rId12"/>
    <p:sldId id="332" r:id="rId13"/>
    <p:sldId id="312" r:id="rId14"/>
    <p:sldId id="289" r:id="rId15"/>
    <p:sldId id="290" r:id="rId16"/>
    <p:sldId id="291" r:id="rId17"/>
    <p:sldId id="342" r:id="rId18"/>
    <p:sldId id="341" r:id="rId19"/>
    <p:sldId id="340" r:id="rId20"/>
    <p:sldId id="339" r:id="rId21"/>
    <p:sldId id="343" r:id="rId22"/>
    <p:sldId id="334" r:id="rId23"/>
    <p:sldId id="335" r:id="rId24"/>
    <p:sldId id="308" r:id="rId25"/>
    <p:sldId id="336" r:id="rId26"/>
    <p:sldId id="309" r:id="rId27"/>
    <p:sldId id="337" r:id="rId28"/>
    <p:sldId id="278" r:id="rId29"/>
    <p:sldId id="279" r:id="rId30"/>
    <p:sldId id="298" r:id="rId31"/>
    <p:sldId id="304" r:id="rId32"/>
    <p:sldId id="295" r:id="rId33"/>
    <p:sldId id="29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4" autoAdjust="0"/>
    <p:restoredTop sz="94650" autoAdjust="0"/>
  </p:normalViewPr>
  <p:slideViewPr>
    <p:cSldViewPr snapToGrid="0">
      <p:cViewPr varScale="1">
        <p:scale>
          <a:sx n="108" d="100"/>
          <a:sy n="108" d="100"/>
        </p:scale>
        <p:origin x="543" y="6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test</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71C778-1789-43B3-984C-DCFE29D303C3}" type="datetimeFigureOut">
              <a:rPr lang="en-US" smtClean="0"/>
              <a:t>3/26/2024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A09A45-EBB8-4D90-BA56-CF0C71A69A24}" type="slidenum">
              <a:rPr lang="en-US" smtClean="0"/>
              <a:t>‹#›</a:t>
            </a:fld>
            <a:endParaRPr lang="en-US"/>
          </a:p>
        </p:txBody>
      </p:sp>
    </p:spTree>
    <p:extLst>
      <p:ext uri="{BB962C8B-B14F-4D97-AF65-F5344CB8AC3E}">
        <p14:creationId xmlns:p14="http://schemas.microsoft.com/office/powerpoint/2010/main" val="426055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test</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ED731A-9687-4D82-8B9E-669F99FA719E}"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0D76-8D12-4CBF-94A1-CE5B19134EA4}" type="slidenum">
              <a:rPr lang="en-US" smtClean="0"/>
              <a:t>‹#›</a:t>
            </a:fld>
            <a:endParaRPr lang="en-US"/>
          </a:p>
        </p:txBody>
      </p:sp>
    </p:spTree>
    <p:extLst>
      <p:ext uri="{BB962C8B-B14F-4D97-AF65-F5344CB8AC3E}">
        <p14:creationId xmlns:p14="http://schemas.microsoft.com/office/powerpoint/2010/main" val="19895037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ncbi.nlm.nih.gov/pubmed/14596297"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D70D76-8D12-4CBF-94A1-CE5B19134EA4}" type="slidenum">
              <a:rPr lang="en-US" smtClean="0"/>
              <a:t>1</a:t>
            </a:fld>
            <a:endParaRPr lang="en-US" dirty="0"/>
          </a:p>
        </p:txBody>
      </p:sp>
    </p:spTree>
    <p:extLst>
      <p:ext uri="{BB962C8B-B14F-4D97-AF65-F5344CB8AC3E}">
        <p14:creationId xmlns:p14="http://schemas.microsoft.com/office/powerpoint/2010/main" val="1678710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D70D76-8D12-4CBF-94A1-CE5B19134EA4}" type="slidenum">
              <a:rPr lang="en-US" smtClean="0"/>
              <a:t>27</a:t>
            </a:fld>
            <a:endParaRPr lang="en-US"/>
          </a:p>
        </p:txBody>
      </p:sp>
    </p:spTree>
    <p:extLst>
      <p:ext uri="{BB962C8B-B14F-4D97-AF65-F5344CB8AC3E}">
        <p14:creationId xmlns:p14="http://schemas.microsoft.com/office/powerpoint/2010/main" val="281173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D70D76-8D12-4CBF-94A1-CE5B19134EA4}" type="slidenum">
              <a:rPr lang="en-US" smtClean="0"/>
              <a:t>30</a:t>
            </a:fld>
            <a:endParaRPr lang="en-US"/>
          </a:p>
        </p:txBody>
      </p:sp>
    </p:spTree>
    <p:extLst>
      <p:ext uri="{BB962C8B-B14F-4D97-AF65-F5344CB8AC3E}">
        <p14:creationId xmlns:p14="http://schemas.microsoft.com/office/powerpoint/2010/main" val="1141096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D70D76-8D12-4CBF-94A1-CE5B19134EA4}" type="slidenum">
              <a:rPr lang="en-US" smtClean="0"/>
              <a:t>31</a:t>
            </a:fld>
            <a:endParaRPr lang="en-US"/>
          </a:p>
        </p:txBody>
      </p:sp>
    </p:spTree>
    <p:extLst>
      <p:ext uri="{BB962C8B-B14F-4D97-AF65-F5344CB8AC3E}">
        <p14:creationId xmlns:p14="http://schemas.microsoft.com/office/powerpoint/2010/main" val="1178100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2</a:t>
            </a:fld>
            <a:endParaRPr lang="en-US"/>
          </a:p>
        </p:txBody>
      </p:sp>
    </p:spTree>
    <p:extLst>
      <p:ext uri="{BB962C8B-B14F-4D97-AF65-F5344CB8AC3E}">
        <p14:creationId xmlns:p14="http://schemas.microsoft.com/office/powerpoint/2010/main" val="361184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the imaging signal arises from x-ray object interaction,</a:t>
            </a:r>
            <a:r>
              <a:rPr lang="en-US" baseline="0" dirty="0"/>
              <a:t> image detection is also based on x-ray and detector interaction, which can be thought as a subtopic of x-ray matter interaction.  Here, the matters will be from a few limited choices only, as we will see later.</a:t>
            </a:r>
            <a:endParaRPr lang="en-US" dirty="0"/>
          </a:p>
        </p:txBody>
      </p:sp>
      <p:sp>
        <p:nvSpPr>
          <p:cNvPr id="4" name="Slide Number Placeholder 3"/>
          <p:cNvSpPr>
            <a:spLocks noGrp="1"/>
          </p:cNvSpPr>
          <p:nvPr>
            <p:ph type="sldNum" sz="quarter" idx="10"/>
          </p:nvPr>
        </p:nvSpPr>
        <p:spPr/>
        <p:txBody>
          <a:bodyPr/>
          <a:lstStyle/>
          <a:p>
            <a:fld id="{C0D70D76-8D12-4CBF-94A1-CE5B19134EA4}" type="slidenum">
              <a:rPr lang="en-US" smtClean="0"/>
              <a:t>3</a:t>
            </a:fld>
            <a:endParaRPr lang="en-US"/>
          </a:p>
        </p:txBody>
      </p:sp>
    </p:spTree>
    <p:extLst>
      <p:ext uri="{BB962C8B-B14F-4D97-AF65-F5344CB8AC3E}">
        <p14:creationId xmlns:p14="http://schemas.microsoft.com/office/powerpoint/2010/main" val="298956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x-ray detectors seem winning over the indirect x-ray detectors</a:t>
            </a:r>
          </a:p>
        </p:txBody>
      </p:sp>
      <p:sp>
        <p:nvSpPr>
          <p:cNvPr id="4" name="Slide Number Placeholder 3"/>
          <p:cNvSpPr>
            <a:spLocks noGrp="1"/>
          </p:cNvSpPr>
          <p:nvPr>
            <p:ph type="sldNum" sz="quarter" idx="10"/>
          </p:nvPr>
        </p:nvSpPr>
        <p:spPr/>
        <p:txBody>
          <a:bodyPr/>
          <a:lstStyle/>
          <a:p>
            <a:fld id="{C0D70D76-8D12-4CBF-94A1-CE5B19134EA4}" type="slidenum">
              <a:rPr lang="en-US" smtClean="0"/>
              <a:t>13</a:t>
            </a:fld>
            <a:endParaRPr lang="en-US"/>
          </a:p>
        </p:txBody>
      </p:sp>
    </p:spTree>
    <p:extLst>
      <p:ext uri="{BB962C8B-B14F-4D97-AF65-F5344CB8AC3E}">
        <p14:creationId xmlns:p14="http://schemas.microsoft.com/office/powerpoint/2010/main" val="1669395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D70D76-8D12-4CBF-94A1-CE5B19134EA4}" type="slidenum">
              <a:rPr lang="en-US" smtClean="0"/>
              <a:t>16</a:t>
            </a:fld>
            <a:endParaRPr lang="en-US"/>
          </a:p>
        </p:txBody>
      </p:sp>
    </p:spTree>
    <p:extLst>
      <p:ext uri="{BB962C8B-B14F-4D97-AF65-F5344CB8AC3E}">
        <p14:creationId xmlns:p14="http://schemas.microsoft.com/office/powerpoint/2010/main" val="1572479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https://www.teamwavelength.com/photodiode-basics/</a:t>
            </a:r>
          </a:p>
        </p:txBody>
      </p:sp>
      <p:sp>
        <p:nvSpPr>
          <p:cNvPr id="4" name="Slide Number Placeholder 3"/>
          <p:cNvSpPr>
            <a:spLocks noGrp="1"/>
          </p:cNvSpPr>
          <p:nvPr>
            <p:ph type="sldNum" sz="quarter" idx="5"/>
          </p:nvPr>
        </p:nvSpPr>
        <p:spPr/>
        <p:txBody>
          <a:bodyPr/>
          <a:lstStyle/>
          <a:p>
            <a:fld id="{C0D70D76-8D12-4CBF-94A1-CE5B19134EA4}" type="slidenum">
              <a:rPr lang="en-US" smtClean="0"/>
              <a:t>18</a:t>
            </a:fld>
            <a:endParaRPr lang="en-US"/>
          </a:p>
        </p:txBody>
      </p:sp>
    </p:spTree>
    <p:extLst>
      <p:ext uri="{BB962C8B-B14F-4D97-AF65-F5344CB8AC3E}">
        <p14:creationId xmlns:p14="http://schemas.microsoft.com/office/powerpoint/2010/main" val="588860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Air </a:t>
            </a:r>
            <a:r>
              <a:rPr lang="en-US" sz="1200" b="0" i="0" kern="1200" dirty="0" err="1">
                <a:solidFill>
                  <a:schemeClr val="tx1"/>
                </a:solidFill>
                <a:effectLst/>
                <a:latin typeface="+mn-lt"/>
                <a:ea typeface="+mn-ea"/>
                <a:cs typeface="+mn-cs"/>
              </a:rPr>
              <a:t>kerma</a:t>
            </a:r>
            <a:r>
              <a:rPr lang="en-US" sz="1200" b="0" i="0" kern="1200" dirty="0">
                <a:solidFill>
                  <a:schemeClr val="tx1"/>
                </a:solidFill>
                <a:effectLst/>
                <a:latin typeface="+mn-lt"/>
                <a:ea typeface="+mn-ea"/>
                <a:cs typeface="+mn-cs"/>
              </a:rPr>
              <a:t> is the initial kinetic energy transferred to charged particles, in this case electrons liberated in air by the radiation, per mass air and exposure is the amount of electrical charge created in air by ionization caused by these electrons, per mass air. </a:t>
            </a:r>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19</a:t>
            </a:fld>
            <a:endParaRPr lang="en-US"/>
          </a:p>
        </p:txBody>
      </p:sp>
    </p:spTree>
    <p:extLst>
      <p:ext uri="{BB962C8B-B14F-4D97-AF65-F5344CB8AC3E}">
        <p14:creationId xmlns:p14="http://schemas.microsoft.com/office/powerpoint/2010/main" val="2848453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D70D76-8D12-4CBF-94A1-CE5B19134EA4}" type="slidenum">
              <a:rPr lang="en-US" smtClean="0"/>
              <a:t>22</a:t>
            </a:fld>
            <a:endParaRPr lang="en-US"/>
          </a:p>
        </p:txBody>
      </p:sp>
    </p:spTree>
    <p:extLst>
      <p:ext uri="{BB962C8B-B14F-4D97-AF65-F5344CB8AC3E}">
        <p14:creationId xmlns:p14="http://schemas.microsoft.com/office/powerpoint/2010/main" val="276350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http://www.ncbi.nlm.nih.gov/pubmed/14596297</a:t>
            </a:r>
            <a:endParaRPr lang="en-US" dirty="0"/>
          </a:p>
          <a:p>
            <a:endParaRPr lang="en-US" dirty="0"/>
          </a:p>
        </p:txBody>
      </p:sp>
      <p:sp>
        <p:nvSpPr>
          <p:cNvPr id="4" name="Slide Number Placeholder 3"/>
          <p:cNvSpPr>
            <a:spLocks noGrp="1"/>
          </p:cNvSpPr>
          <p:nvPr>
            <p:ph type="sldNum" sz="quarter" idx="10"/>
          </p:nvPr>
        </p:nvSpPr>
        <p:spPr/>
        <p:txBody>
          <a:bodyPr/>
          <a:lstStyle/>
          <a:p>
            <a:fld id="{C0D70D76-8D12-4CBF-94A1-CE5B19134EA4}" type="slidenum">
              <a:rPr lang="en-US" smtClean="0"/>
              <a:t>25</a:t>
            </a:fld>
            <a:endParaRPr lang="en-US"/>
          </a:p>
        </p:txBody>
      </p:sp>
    </p:spTree>
    <p:extLst>
      <p:ext uri="{BB962C8B-B14F-4D97-AF65-F5344CB8AC3E}">
        <p14:creationId xmlns:p14="http://schemas.microsoft.com/office/powerpoint/2010/main" val="3716758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图片 25">
            <a:extLst>
              <a:ext uri="{FF2B5EF4-FFF2-40B4-BE49-F238E27FC236}">
                <a16:creationId xmlns:a16="http://schemas.microsoft.com/office/drawing/2014/main" id="{DD7288A6-67DB-4C1A-98D0-B088DAF7F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31800" y="241410"/>
            <a:ext cx="2772075" cy="762828"/>
          </a:xfrm>
          <a:prstGeom prst="rect">
            <a:avLst/>
          </a:prstGeom>
        </p:spPr>
      </p:pic>
    </p:spTree>
    <p:extLst>
      <p:ext uri="{BB962C8B-B14F-4D97-AF65-F5344CB8AC3E}">
        <p14:creationId xmlns:p14="http://schemas.microsoft.com/office/powerpoint/2010/main" val="61134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BME2104 -《生物医学影像技术》</a:t>
            </a:r>
          </a:p>
        </p:txBody>
      </p:sp>
      <p:sp>
        <p:nvSpPr>
          <p:cNvPr id="5" name="Footer Placeholder 4"/>
          <p:cNvSpPr>
            <a:spLocks noGrp="1"/>
          </p:cNvSpPr>
          <p:nvPr>
            <p:ph type="ftr" sz="quarter" idx="11"/>
          </p:nvPr>
        </p:nvSpPr>
        <p:spPr/>
        <p:txBody>
          <a:bodyPr/>
          <a:lstStyle/>
          <a:p>
            <a:r>
              <a:rPr lang="en-US"/>
              <a:t>Lecture 7: Radiation Detection</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179469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BME2104 -《生物医学影像技术》</a:t>
            </a:r>
          </a:p>
        </p:txBody>
      </p:sp>
      <p:sp>
        <p:nvSpPr>
          <p:cNvPr id="5" name="Footer Placeholder 4"/>
          <p:cNvSpPr>
            <a:spLocks noGrp="1"/>
          </p:cNvSpPr>
          <p:nvPr>
            <p:ph type="ftr" sz="quarter" idx="11"/>
          </p:nvPr>
        </p:nvSpPr>
        <p:spPr/>
        <p:txBody>
          <a:bodyPr/>
          <a:lstStyle/>
          <a:p>
            <a:r>
              <a:rPr lang="en-US"/>
              <a:t>Lecture 7: Radiation Detection</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195110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BME2104 -《生物医学影像技术》</a:t>
            </a:r>
          </a:p>
        </p:txBody>
      </p:sp>
      <p:sp>
        <p:nvSpPr>
          <p:cNvPr id="5" name="Footer Placeholder 4"/>
          <p:cNvSpPr>
            <a:spLocks noGrp="1"/>
          </p:cNvSpPr>
          <p:nvPr>
            <p:ph type="ftr" sz="quarter" idx="11"/>
          </p:nvPr>
        </p:nvSpPr>
        <p:spPr/>
        <p:txBody>
          <a:bodyPr/>
          <a:lstStyle/>
          <a:p>
            <a:r>
              <a:rPr lang="en-US"/>
              <a:t>Lecture 7: Radiation Detection</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982879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5"/>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7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BME2104 -《生物医学影像技术》</a:t>
            </a:r>
          </a:p>
        </p:txBody>
      </p:sp>
      <p:sp>
        <p:nvSpPr>
          <p:cNvPr id="5" name="Footer Placeholder 4"/>
          <p:cNvSpPr>
            <a:spLocks noGrp="1"/>
          </p:cNvSpPr>
          <p:nvPr>
            <p:ph type="ftr" sz="quarter" idx="11"/>
          </p:nvPr>
        </p:nvSpPr>
        <p:spPr/>
        <p:txBody>
          <a:bodyPr/>
          <a:lstStyle/>
          <a:p>
            <a:r>
              <a:rPr lang="en-US"/>
              <a:t>Lecture 7: Radiation Detection</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805140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BME2104 -《生物医学影像技术》</a:t>
            </a:r>
          </a:p>
        </p:txBody>
      </p:sp>
      <p:sp>
        <p:nvSpPr>
          <p:cNvPr id="6" name="Footer Placeholder 5"/>
          <p:cNvSpPr>
            <a:spLocks noGrp="1"/>
          </p:cNvSpPr>
          <p:nvPr>
            <p:ph type="ftr" sz="quarter" idx="11"/>
          </p:nvPr>
        </p:nvSpPr>
        <p:spPr/>
        <p:txBody>
          <a:bodyPr/>
          <a:lstStyle/>
          <a:p>
            <a:r>
              <a:rPr lang="en-US"/>
              <a:t>Lecture 7: Radiation Detection</a:t>
            </a:r>
          </a:p>
        </p:txBody>
      </p:sp>
      <p:sp>
        <p:nvSpPr>
          <p:cNvPr id="7" name="Slide Number Placeholder 6"/>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698713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BME2104 -《生物医学影像技术》</a:t>
            </a:r>
          </a:p>
        </p:txBody>
      </p:sp>
      <p:sp>
        <p:nvSpPr>
          <p:cNvPr id="8" name="Footer Placeholder 7"/>
          <p:cNvSpPr>
            <a:spLocks noGrp="1"/>
          </p:cNvSpPr>
          <p:nvPr>
            <p:ph type="ftr" sz="quarter" idx="11"/>
          </p:nvPr>
        </p:nvSpPr>
        <p:spPr/>
        <p:txBody>
          <a:bodyPr/>
          <a:lstStyle/>
          <a:p>
            <a:r>
              <a:rPr lang="en-US"/>
              <a:t>Lecture 7: Radiation Detection</a:t>
            </a:r>
          </a:p>
        </p:txBody>
      </p:sp>
      <p:sp>
        <p:nvSpPr>
          <p:cNvPr id="9" name="Slide Number Placeholder 8"/>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839162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113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1275935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BME2104 -《生物医学影像技术》</a:t>
            </a:r>
          </a:p>
        </p:txBody>
      </p:sp>
      <p:sp>
        <p:nvSpPr>
          <p:cNvPr id="3" name="Footer Placeholder 2"/>
          <p:cNvSpPr>
            <a:spLocks noGrp="1"/>
          </p:cNvSpPr>
          <p:nvPr>
            <p:ph type="ftr" sz="quarter" idx="11"/>
          </p:nvPr>
        </p:nvSpPr>
        <p:spPr/>
        <p:txBody>
          <a:bodyPr/>
          <a:lstStyle/>
          <a:p>
            <a:r>
              <a:rPr lang="en-US"/>
              <a:t>Lecture 7: Radiation Detection</a:t>
            </a:r>
          </a:p>
        </p:txBody>
      </p:sp>
      <p:sp>
        <p:nvSpPr>
          <p:cNvPr id="4" name="Slide Number Placeholder 3"/>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2018069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2"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32"/>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22"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BME2104 -《生物医学影像技术》</a:t>
            </a:r>
          </a:p>
        </p:txBody>
      </p:sp>
      <p:sp>
        <p:nvSpPr>
          <p:cNvPr id="6" name="Footer Placeholder 5"/>
          <p:cNvSpPr>
            <a:spLocks noGrp="1"/>
          </p:cNvSpPr>
          <p:nvPr>
            <p:ph type="ftr" sz="quarter" idx="11"/>
          </p:nvPr>
        </p:nvSpPr>
        <p:spPr/>
        <p:txBody>
          <a:bodyPr/>
          <a:lstStyle/>
          <a:p>
            <a:r>
              <a:rPr lang="en-US"/>
              <a:t>Lecture 7: Radiation Detection</a:t>
            </a:r>
          </a:p>
        </p:txBody>
      </p:sp>
      <p:sp>
        <p:nvSpPr>
          <p:cNvPr id="7" name="Slide Number Placeholder 6"/>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333096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2"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32"/>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22"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BME2104 -《生物医学影像技术》</a:t>
            </a:r>
          </a:p>
        </p:txBody>
      </p:sp>
      <p:sp>
        <p:nvSpPr>
          <p:cNvPr id="6" name="Footer Placeholder 5"/>
          <p:cNvSpPr>
            <a:spLocks noGrp="1"/>
          </p:cNvSpPr>
          <p:nvPr>
            <p:ph type="ftr" sz="quarter" idx="11"/>
          </p:nvPr>
        </p:nvSpPr>
        <p:spPr/>
        <p:txBody>
          <a:bodyPr/>
          <a:lstStyle/>
          <a:p>
            <a:r>
              <a:rPr lang="en-US"/>
              <a:t>Lecture 7: Radiation Detection</a:t>
            </a:r>
          </a:p>
        </p:txBody>
      </p:sp>
      <p:sp>
        <p:nvSpPr>
          <p:cNvPr id="7" name="Slide Number Placeholder 6"/>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2015600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32"/>
            <a:ext cx="10515600" cy="93881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29175" y="6356357"/>
            <a:ext cx="3339380" cy="365125"/>
          </a:xfrm>
          <a:prstGeom prst="rect">
            <a:avLst/>
          </a:prstGeom>
        </p:spPr>
        <p:txBody>
          <a:bodyPr vert="horz" lIns="91440" tIns="45720" rIns="91440" bIns="45720" rtlCol="0" anchor="ctr"/>
          <a:lstStyle>
            <a:lvl1pPr algn="l">
              <a:defRPr sz="1200">
                <a:solidFill>
                  <a:schemeClr val="tx1">
                    <a:tint val="75000"/>
                  </a:schemeClr>
                </a:solidFill>
                <a:latin typeface="Gill Sans MT" charset="0"/>
                <a:ea typeface="Gill Sans MT" charset="0"/>
                <a:cs typeface="Gill Sans MT" charset="0"/>
              </a:defRPr>
            </a:lvl1pPr>
          </a:lstStyle>
          <a:p>
            <a:r>
              <a:rPr lang="en-US"/>
              <a:t>BME2104 -《生物医学影像技术》</a:t>
            </a:r>
            <a:endParaRPr lang="en-US" dirty="0"/>
          </a:p>
        </p:txBody>
      </p:sp>
      <p:sp>
        <p:nvSpPr>
          <p:cNvPr id="5" name="Footer Placeholder 4"/>
          <p:cNvSpPr>
            <a:spLocks noGrp="1"/>
          </p:cNvSpPr>
          <p:nvPr>
            <p:ph type="ftr" sz="quarter" idx="3"/>
          </p:nvPr>
        </p:nvSpPr>
        <p:spPr>
          <a:xfrm>
            <a:off x="4038600" y="6356357"/>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ill Sans MT" charset="0"/>
                <a:ea typeface="Gill Sans MT" charset="0"/>
                <a:cs typeface="Gill Sans MT" charset="0"/>
              </a:defRPr>
            </a:lvl1pPr>
          </a:lstStyle>
          <a:p>
            <a:r>
              <a:rPr lang="en-US"/>
              <a:t>Lecture 7: Radiation Detection</a:t>
            </a:r>
            <a:endParaRPr lang="en-US" dirty="0"/>
          </a:p>
        </p:txBody>
      </p:sp>
      <p:sp>
        <p:nvSpPr>
          <p:cNvPr id="6" name="Slide Number Placeholder 5"/>
          <p:cNvSpPr>
            <a:spLocks noGrp="1"/>
          </p:cNvSpPr>
          <p:nvPr>
            <p:ph type="sldNum" sz="quarter" idx="4"/>
          </p:nvPr>
        </p:nvSpPr>
        <p:spPr>
          <a:xfrm>
            <a:off x="8610600" y="6356357"/>
            <a:ext cx="2743200" cy="365125"/>
          </a:xfrm>
          <a:prstGeom prst="rect">
            <a:avLst/>
          </a:prstGeom>
        </p:spPr>
        <p:txBody>
          <a:bodyPr vert="horz" lIns="91440" tIns="45720" rIns="91440" bIns="45720" rtlCol="0" anchor="ctr"/>
          <a:lstStyle>
            <a:lvl1pPr algn="r">
              <a:defRPr sz="1200">
                <a:solidFill>
                  <a:schemeClr val="tx1">
                    <a:tint val="75000"/>
                  </a:schemeClr>
                </a:solidFill>
                <a:latin typeface="Gill Sans MT" charset="0"/>
                <a:ea typeface="Gill Sans MT" charset="0"/>
                <a:cs typeface="Gill Sans MT" charset="0"/>
              </a:defRPr>
            </a:lvl1pPr>
          </a:lstStyle>
          <a:p>
            <a:fld id="{521CE3F2-4AEB-D446-A39E-E6B6B04BE5C1}" type="slidenum">
              <a:rPr lang="en-US" smtClean="0"/>
              <a:pPr/>
              <a:t>‹#›</a:t>
            </a:fld>
            <a:endParaRPr lang="en-US" dirty="0"/>
          </a:p>
        </p:txBody>
      </p:sp>
    </p:spTree>
    <p:extLst>
      <p:ext uri="{BB962C8B-B14F-4D97-AF65-F5344CB8AC3E}">
        <p14:creationId xmlns:p14="http://schemas.microsoft.com/office/powerpoint/2010/main" val="189577414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p:txStyles>
    <p:titleStyle>
      <a:lvl1pPr algn="ctr" defTabSz="914400" rtl="0" eaLnBrk="1" latinLnBrk="0" hangingPunct="1">
        <a:lnSpc>
          <a:spcPct val="90000"/>
        </a:lnSpc>
        <a:spcBef>
          <a:spcPct val="0"/>
        </a:spcBef>
        <a:buNone/>
        <a:defRPr sz="4000" b="1" kern="1200">
          <a:solidFill>
            <a:schemeClr val="tx1"/>
          </a:solidFill>
          <a:latin typeface="Gill Sans MT" charset="0"/>
          <a:ea typeface="Gill Sans MT" charset="0"/>
          <a:cs typeface="Gill Sans M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aogh@shanghaitech.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file:///C:\Not_Backed_Up\gcao\Research\X_Ray\CNT_X_Ray_Imaging\Data\x_ray_movie\20080228Resp-Peak100ms.avi" TargetMode="Externa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5.xml"/><Relationship Id="rId4" Type="http://schemas.openxmlformats.org/officeDocument/2006/relationships/image" Target="../media/image42.gif"/></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emf"/><Relationship Id="rId1" Type="http://schemas.openxmlformats.org/officeDocument/2006/relationships/slideLayout" Target="../slideLayouts/slideLayout4.xml"/><Relationship Id="rId4" Type="http://schemas.openxmlformats.org/officeDocument/2006/relationships/image" Target="../media/image44.em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jpeg"/><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50" y="1455730"/>
            <a:ext cx="10777090" cy="2125060"/>
          </a:xfrm>
        </p:spPr>
        <p:txBody>
          <a:bodyPr anchor="ctr">
            <a:normAutofit/>
          </a:bodyPr>
          <a:lstStyle/>
          <a:p>
            <a:r>
              <a:rPr lang="en-US" sz="3600" dirty="0"/>
              <a:t>Lecture 7: Radiation Detect</a:t>
            </a:r>
            <a:r>
              <a:rPr lang="en-US" altLang="zh-CN" sz="3600" dirty="0"/>
              <a:t>ion</a:t>
            </a:r>
            <a:endParaRPr lang="en-US" sz="3600" dirty="0"/>
          </a:p>
        </p:txBody>
      </p:sp>
      <p:sp>
        <p:nvSpPr>
          <p:cNvPr id="3" name="Subtitle 2"/>
          <p:cNvSpPr>
            <a:spLocks noGrp="1"/>
          </p:cNvSpPr>
          <p:nvPr>
            <p:ph type="subTitle" idx="1"/>
          </p:nvPr>
        </p:nvSpPr>
        <p:spPr>
          <a:xfrm>
            <a:off x="1524000" y="4036160"/>
            <a:ext cx="9144000" cy="2276850"/>
          </a:xfrm>
        </p:spPr>
        <p:txBody>
          <a:bodyPr>
            <a:normAutofit/>
          </a:bodyPr>
          <a:lstStyle/>
          <a:p>
            <a:endParaRPr lang="en-US" sz="1000" dirty="0"/>
          </a:p>
          <a:p>
            <a:r>
              <a:rPr lang="en-US" b="1" dirty="0"/>
              <a:t>Dr. Guohua Cao </a:t>
            </a:r>
            <a:r>
              <a:rPr lang="zh-CN" altLang="en-US" b="1" dirty="0"/>
              <a:t>（曹国华）</a:t>
            </a:r>
            <a:br>
              <a:rPr lang="en-US" sz="1600" dirty="0"/>
            </a:br>
            <a:r>
              <a:rPr lang="en-US" sz="1600" dirty="0">
                <a:hlinkClick r:id="rId3"/>
              </a:rPr>
              <a:t>caogh@shanghaitech.edu.cn</a:t>
            </a:r>
            <a:r>
              <a:rPr lang="en-US" sz="1600" dirty="0"/>
              <a:t>  </a:t>
            </a:r>
          </a:p>
          <a:p>
            <a:r>
              <a:rPr lang="en-US" sz="1600" dirty="0"/>
              <a:t>School of Biomedical Engineering</a:t>
            </a:r>
          </a:p>
          <a:p>
            <a:r>
              <a:rPr lang="en-US" sz="1600" dirty="0"/>
              <a:t>ShanghaiTech University</a:t>
            </a:r>
          </a:p>
          <a:p>
            <a:endParaRPr lang="en-US" dirty="0"/>
          </a:p>
        </p:txBody>
      </p:sp>
      <p:sp>
        <p:nvSpPr>
          <p:cNvPr id="4" name="TextBox 3">
            <a:extLst>
              <a:ext uri="{FF2B5EF4-FFF2-40B4-BE49-F238E27FC236}">
                <a16:creationId xmlns:a16="http://schemas.microsoft.com/office/drawing/2014/main" id="{E10C299E-6144-47B0-80BC-2651D454E9E9}"/>
              </a:ext>
            </a:extLst>
          </p:cNvPr>
          <p:cNvSpPr txBox="1"/>
          <p:nvPr/>
        </p:nvSpPr>
        <p:spPr>
          <a:xfrm>
            <a:off x="10495554" y="6181246"/>
            <a:ext cx="1290215" cy="3794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DAD763-299C-4A1F-B798-320E8A2618A9}" type="datetime1">
              <a:rPr lang="en-US" smtClean="0"/>
              <a:pPr/>
              <a:t>3/26/2024</a:t>
            </a:fld>
            <a:endParaRPr lang="en-US" dirty="0"/>
          </a:p>
        </p:txBody>
      </p:sp>
    </p:spTree>
    <p:extLst>
      <p:ext uri="{BB962C8B-B14F-4D97-AF65-F5344CB8AC3E}">
        <p14:creationId xmlns:p14="http://schemas.microsoft.com/office/powerpoint/2010/main" val="6136715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 vs. DR</a:t>
            </a:r>
          </a:p>
        </p:txBody>
      </p:sp>
      <p:sp>
        <p:nvSpPr>
          <p:cNvPr id="3" name="Text Placeholder 2"/>
          <p:cNvSpPr>
            <a:spLocks noGrp="1"/>
          </p:cNvSpPr>
          <p:nvPr>
            <p:ph type="body" idx="1"/>
          </p:nvPr>
        </p:nvSpPr>
        <p:spPr/>
        <p:txBody>
          <a:bodyPr/>
          <a:lstStyle/>
          <a:p>
            <a:r>
              <a:rPr lang="en-US" dirty="0"/>
              <a:t>Computed Radiography</a:t>
            </a:r>
          </a:p>
        </p:txBody>
      </p:sp>
      <p:sp>
        <p:nvSpPr>
          <p:cNvPr id="4" name="Content Placeholder 3"/>
          <p:cNvSpPr>
            <a:spLocks noGrp="1"/>
          </p:cNvSpPr>
          <p:nvPr>
            <p:ph sz="half" idx="2"/>
          </p:nvPr>
        </p:nvSpPr>
        <p:spPr/>
        <p:txBody>
          <a:bodyPr>
            <a:normAutofit/>
          </a:bodyPr>
          <a:lstStyle/>
          <a:p>
            <a:endParaRPr lang="en-US" sz="2400" dirty="0"/>
          </a:p>
          <a:p>
            <a:r>
              <a:rPr lang="en-US" sz="2000" dirty="0" err="1"/>
              <a:t>Photostimulable</a:t>
            </a:r>
            <a:r>
              <a:rPr lang="en-US" sz="2000" dirty="0"/>
              <a:t> phosphor plate</a:t>
            </a:r>
          </a:p>
          <a:p>
            <a:r>
              <a:rPr lang="en-US" sz="2000" dirty="0"/>
              <a:t>CR reader</a:t>
            </a:r>
          </a:p>
          <a:p>
            <a:r>
              <a:rPr lang="en-US" sz="2000" dirty="0"/>
              <a:t>Image is temporarily stored in a CR plate and then digitized by a CR reader.</a:t>
            </a:r>
          </a:p>
        </p:txBody>
      </p:sp>
      <p:sp>
        <p:nvSpPr>
          <p:cNvPr id="5" name="Text Placeholder 4"/>
          <p:cNvSpPr>
            <a:spLocks noGrp="1"/>
          </p:cNvSpPr>
          <p:nvPr>
            <p:ph type="body" sz="quarter" idx="3"/>
          </p:nvPr>
        </p:nvSpPr>
        <p:spPr/>
        <p:txBody>
          <a:bodyPr/>
          <a:lstStyle/>
          <a:p>
            <a:r>
              <a:rPr lang="en-US" dirty="0"/>
              <a:t>Direct Radiography </a:t>
            </a:r>
          </a:p>
        </p:txBody>
      </p:sp>
      <p:sp>
        <p:nvSpPr>
          <p:cNvPr id="6" name="Content Placeholder 5"/>
          <p:cNvSpPr>
            <a:spLocks noGrp="1"/>
          </p:cNvSpPr>
          <p:nvPr>
            <p:ph sz="quarter" idx="4"/>
          </p:nvPr>
        </p:nvSpPr>
        <p:spPr/>
        <p:txBody>
          <a:bodyPr>
            <a:normAutofit/>
          </a:bodyPr>
          <a:lstStyle/>
          <a:p>
            <a:endParaRPr lang="en-US" sz="2400" dirty="0"/>
          </a:p>
          <a:p>
            <a:r>
              <a:rPr lang="en-US" sz="2000" dirty="0"/>
              <a:t>Digital (direct or indirect) x-ray detector</a:t>
            </a:r>
          </a:p>
          <a:p>
            <a:r>
              <a:rPr lang="en-US" sz="2000" dirty="0"/>
              <a:t>Digital image output</a:t>
            </a:r>
          </a:p>
        </p:txBody>
      </p:sp>
      <p:sp>
        <p:nvSpPr>
          <p:cNvPr id="7" name="Date Placeholder 6"/>
          <p:cNvSpPr>
            <a:spLocks noGrp="1"/>
          </p:cNvSpPr>
          <p:nvPr>
            <p:ph type="dt" sz="half" idx="10"/>
          </p:nvPr>
        </p:nvSpPr>
        <p:spPr/>
        <p:txBody>
          <a:bodyPr/>
          <a:lstStyle/>
          <a:p>
            <a:r>
              <a:rPr lang="en-US"/>
              <a:t>BME2104 -《生物医学影像技术》</a:t>
            </a:r>
          </a:p>
        </p:txBody>
      </p:sp>
      <p:sp>
        <p:nvSpPr>
          <p:cNvPr id="8" name="Footer Placeholder 7"/>
          <p:cNvSpPr>
            <a:spLocks noGrp="1"/>
          </p:cNvSpPr>
          <p:nvPr>
            <p:ph type="ftr" sz="quarter" idx="11"/>
          </p:nvPr>
        </p:nvSpPr>
        <p:spPr/>
        <p:txBody>
          <a:bodyPr/>
          <a:lstStyle/>
          <a:p>
            <a:r>
              <a:rPr lang="en-US"/>
              <a:t>Lecture 7: Radiation Detection</a:t>
            </a:r>
          </a:p>
        </p:txBody>
      </p:sp>
      <p:sp>
        <p:nvSpPr>
          <p:cNvPr id="9" name="Slide Number Placeholder 8"/>
          <p:cNvSpPr>
            <a:spLocks noGrp="1"/>
          </p:cNvSpPr>
          <p:nvPr>
            <p:ph type="sldNum" sz="quarter" idx="12"/>
          </p:nvPr>
        </p:nvSpPr>
        <p:spPr/>
        <p:txBody>
          <a:bodyPr/>
          <a:lstStyle/>
          <a:p>
            <a:fld id="{137FFB83-1FEB-4B15-B287-3B515346DC85}" type="slidenum">
              <a:rPr lang="en-US" smtClean="0"/>
              <a:t>10</a:t>
            </a:fld>
            <a:endParaRPr lang="en-US"/>
          </a:p>
        </p:txBody>
      </p:sp>
      <p:sp>
        <p:nvSpPr>
          <p:cNvPr id="13" name="TextBox 12"/>
          <p:cNvSpPr txBox="1"/>
          <p:nvPr/>
        </p:nvSpPr>
        <p:spPr>
          <a:xfrm>
            <a:off x="1292447" y="4992171"/>
            <a:ext cx="3123676" cy="369332"/>
          </a:xfrm>
          <a:prstGeom prst="rect">
            <a:avLst/>
          </a:prstGeom>
          <a:noFill/>
        </p:spPr>
        <p:txBody>
          <a:bodyPr wrap="none" rtlCol="0">
            <a:spAutoFit/>
          </a:bodyPr>
          <a:lstStyle/>
          <a:p>
            <a:r>
              <a:rPr lang="en-US" b="1" i="1" dirty="0"/>
              <a:t>Digitized </a:t>
            </a:r>
            <a:r>
              <a:rPr lang="en-US" b="1" i="1" dirty="0">
                <a:solidFill>
                  <a:srgbClr val="FF0000"/>
                </a:solidFill>
              </a:rPr>
              <a:t>analog</a:t>
            </a:r>
            <a:r>
              <a:rPr lang="en-US" b="1" i="1" dirty="0"/>
              <a:t> x-ray imaging</a:t>
            </a:r>
          </a:p>
        </p:txBody>
      </p:sp>
      <p:sp>
        <p:nvSpPr>
          <p:cNvPr id="15" name="TextBox 14"/>
          <p:cNvSpPr txBox="1"/>
          <p:nvPr/>
        </p:nvSpPr>
        <p:spPr>
          <a:xfrm>
            <a:off x="7870031" y="5172642"/>
            <a:ext cx="2405530" cy="369332"/>
          </a:xfrm>
          <a:prstGeom prst="rect">
            <a:avLst/>
          </a:prstGeom>
          <a:noFill/>
        </p:spPr>
        <p:txBody>
          <a:bodyPr wrap="none" rtlCol="0">
            <a:spAutoFit/>
          </a:bodyPr>
          <a:lstStyle/>
          <a:p>
            <a:r>
              <a:rPr lang="en-US" b="1" i="1" dirty="0"/>
              <a:t>Digitized x-ray imaging</a:t>
            </a:r>
          </a:p>
        </p:txBody>
      </p:sp>
    </p:spTree>
    <p:extLst>
      <p:ext uri="{BB962C8B-B14F-4D97-AF65-F5344CB8AC3E}">
        <p14:creationId xmlns:p14="http://schemas.microsoft.com/office/powerpoint/2010/main" val="27390799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pPr algn="ctr"/>
            <a:r>
              <a:rPr lang="en-US" sz="4800" dirty="0"/>
              <a:t>Different types of detectors</a:t>
            </a:r>
          </a:p>
        </p:txBody>
      </p:sp>
      <p:sp>
        <p:nvSpPr>
          <p:cNvPr id="4" name="Date Placeholder 3"/>
          <p:cNvSpPr>
            <a:spLocks noGrp="1"/>
          </p:cNvSpPr>
          <p:nvPr>
            <p:ph type="dt" sz="half" idx="10"/>
          </p:nvPr>
        </p:nvSpPr>
        <p:spPr/>
        <p:txBody>
          <a:bodyPr/>
          <a:lstStyle/>
          <a:p>
            <a:r>
              <a:rPr lang="en-US"/>
              <a:t>BME2104 -《生物医学影像技术》</a:t>
            </a:r>
          </a:p>
        </p:txBody>
      </p:sp>
      <p:sp>
        <p:nvSpPr>
          <p:cNvPr id="5" name="Footer Placeholder 4"/>
          <p:cNvSpPr>
            <a:spLocks noGrp="1"/>
          </p:cNvSpPr>
          <p:nvPr>
            <p:ph type="ftr" sz="quarter" idx="11"/>
          </p:nvPr>
        </p:nvSpPr>
        <p:spPr/>
        <p:txBody>
          <a:bodyPr/>
          <a:lstStyle/>
          <a:p>
            <a:r>
              <a:rPr lang="en-US"/>
              <a:t>Lecture 7: Radiation Detection</a:t>
            </a:r>
          </a:p>
        </p:txBody>
      </p:sp>
      <p:sp>
        <p:nvSpPr>
          <p:cNvPr id="6" name="Slide Number Placeholder 5"/>
          <p:cNvSpPr>
            <a:spLocks noGrp="1"/>
          </p:cNvSpPr>
          <p:nvPr>
            <p:ph type="sldNum" sz="quarter" idx="12"/>
          </p:nvPr>
        </p:nvSpPr>
        <p:spPr/>
        <p:txBody>
          <a:bodyPr/>
          <a:lstStyle/>
          <a:p>
            <a:fld id="{137FFB83-1FEB-4B15-B287-3B515346DC85}" type="slidenum">
              <a:rPr lang="en-US" smtClean="0"/>
              <a:t>11</a:t>
            </a:fld>
            <a:endParaRPr lang="en-US"/>
          </a:p>
        </p:txBody>
      </p:sp>
      <p:sp>
        <p:nvSpPr>
          <p:cNvPr id="8" name="TextBox 7"/>
          <p:cNvSpPr txBox="1"/>
          <p:nvPr/>
        </p:nvSpPr>
        <p:spPr>
          <a:xfrm rot="10800000">
            <a:off x="2247210" y="3816600"/>
            <a:ext cx="461665" cy="1012585"/>
          </a:xfrm>
          <a:prstGeom prst="rect">
            <a:avLst/>
          </a:prstGeom>
          <a:noFill/>
        </p:spPr>
        <p:txBody>
          <a:bodyPr vert="eaVert" wrap="none" rtlCol="0">
            <a:spAutoFit/>
          </a:bodyPr>
          <a:lstStyle/>
          <a:p>
            <a:r>
              <a:rPr lang="en-US" b="1" dirty="0"/>
              <a:t>Detectors</a:t>
            </a:r>
          </a:p>
        </p:txBody>
      </p:sp>
      <p:sp>
        <p:nvSpPr>
          <p:cNvPr id="9" name="Left Brace 8"/>
          <p:cNvSpPr/>
          <p:nvPr/>
        </p:nvSpPr>
        <p:spPr>
          <a:xfrm>
            <a:off x="2720177" y="3517655"/>
            <a:ext cx="295677" cy="1739273"/>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b="1"/>
          </a:p>
        </p:txBody>
      </p:sp>
      <p:sp>
        <p:nvSpPr>
          <p:cNvPr id="10" name="TextBox 9"/>
          <p:cNvSpPr txBox="1"/>
          <p:nvPr/>
        </p:nvSpPr>
        <p:spPr>
          <a:xfrm>
            <a:off x="3008944" y="3290189"/>
            <a:ext cx="1772729" cy="369332"/>
          </a:xfrm>
          <a:prstGeom prst="rect">
            <a:avLst/>
          </a:prstGeom>
          <a:noFill/>
        </p:spPr>
        <p:txBody>
          <a:bodyPr wrap="none" rtlCol="0">
            <a:spAutoFit/>
          </a:bodyPr>
          <a:lstStyle/>
          <a:p>
            <a:r>
              <a:rPr lang="en-US" b="1" dirty="0"/>
              <a:t>Digital Detectors</a:t>
            </a:r>
          </a:p>
        </p:txBody>
      </p:sp>
      <p:sp>
        <p:nvSpPr>
          <p:cNvPr id="11" name="TextBox 10"/>
          <p:cNvSpPr txBox="1"/>
          <p:nvPr/>
        </p:nvSpPr>
        <p:spPr>
          <a:xfrm>
            <a:off x="3079138" y="5088621"/>
            <a:ext cx="1823063" cy="369332"/>
          </a:xfrm>
          <a:prstGeom prst="rect">
            <a:avLst/>
          </a:prstGeom>
          <a:noFill/>
        </p:spPr>
        <p:txBody>
          <a:bodyPr wrap="none" rtlCol="0">
            <a:spAutoFit/>
          </a:bodyPr>
          <a:lstStyle/>
          <a:p>
            <a:r>
              <a:rPr lang="en-US" b="1" dirty="0"/>
              <a:t>Analog Detectors</a:t>
            </a:r>
          </a:p>
        </p:txBody>
      </p:sp>
      <p:sp>
        <p:nvSpPr>
          <p:cNvPr id="13" name="Left Brace 12"/>
          <p:cNvSpPr/>
          <p:nvPr/>
        </p:nvSpPr>
        <p:spPr>
          <a:xfrm>
            <a:off x="5028345" y="2599121"/>
            <a:ext cx="308706" cy="1815919"/>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b="1"/>
          </a:p>
        </p:txBody>
      </p:sp>
      <p:sp>
        <p:nvSpPr>
          <p:cNvPr id="14" name="TextBox 13"/>
          <p:cNvSpPr txBox="1"/>
          <p:nvPr/>
        </p:nvSpPr>
        <p:spPr>
          <a:xfrm>
            <a:off x="5412946" y="4112056"/>
            <a:ext cx="3293849" cy="646331"/>
          </a:xfrm>
          <a:prstGeom prst="rect">
            <a:avLst/>
          </a:prstGeom>
          <a:noFill/>
        </p:spPr>
        <p:txBody>
          <a:bodyPr wrap="square" rtlCol="0">
            <a:spAutoFit/>
          </a:bodyPr>
          <a:lstStyle/>
          <a:p>
            <a:r>
              <a:rPr lang="en-US" b="1" dirty="0"/>
              <a:t>CR (Computed Radiography) Detector</a:t>
            </a:r>
          </a:p>
        </p:txBody>
      </p:sp>
      <p:sp>
        <p:nvSpPr>
          <p:cNvPr id="15" name="TextBox 14"/>
          <p:cNvSpPr txBox="1"/>
          <p:nvPr/>
        </p:nvSpPr>
        <p:spPr>
          <a:xfrm>
            <a:off x="5353177" y="2275955"/>
            <a:ext cx="2901526" cy="646331"/>
          </a:xfrm>
          <a:prstGeom prst="rect">
            <a:avLst/>
          </a:prstGeom>
          <a:noFill/>
        </p:spPr>
        <p:txBody>
          <a:bodyPr wrap="square" rtlCol="0">
            <a:spAutoFit/>
          </a:bodyPr>
          <a:lstStyle/>
          <a:p>
            <a:r>
              <a:rPr lang="en-US" b="1" dirty="0"/>
              <a:t>DR (Digital Radiography) Detector</a:t>
            </a:r>
          </a:p>
        </p:txBody>
      </p:sp>
      <p:sp>
        <p:nvSpPr>
          <p:cNvPr id="16" name="Left Brace 15"/>
          <p:cNvSpPr/>
          <p:nvPr/>
        </p:nvSpPr>
        <p:spPr>
          <a:xfrm>
            <a:off x="8299855" y="2110805"/>
            <a:ext cx="155448" cy="914400"/>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b="1"/>
          </a:p>
        </p:txBody>
      </p:sp>
      <p:sp>
        <p:nvSpPr>
          <p:cNvPr id="18" name="TextBox 17"/>
          <p:cNvSpPr txBox="1"/>
          <p:nvPr/>
        </p:nvSpPr>
        <p:spPr>
          <a:xfrm>
            <a:off x="8617494" y="1992502"/>
            <a:ext cx="1264898" cy="369332"/>
          </a:xfrm>
          <a:prstGeom prst="rect">
            <a:avLst/>
          </a:prstGeom>
          <a:noFill/>
        </p:spPr>
        <p:txBody>
          <a:bodyPr wrap="none" rtlCol="0">
            <a:spAutoFit/>
          </a:bodyPr>
          <a:lstStyle/>
          <a:p>
            <a:r>
              <a:rPr lang="en-US" b="1" dirty="0"/>
              <a:t>Direct Type</a:t>
            </a:r>
          </a:p>
        </p:txBody>
      </p:sp>
      <p:sp>
        <p:nvSpPr>
          <p:cNvPr id="19" name="TextBox 18"/>
          <p:cNvSpPr txBox="1"/>
          <p:nvPr/>
        </p:nvSpPr>
        <p:spPr>
          <a:xfrm>
            <a:off x="8581668" y="2840539"/>
            <a:ext cx="1426801" cy="369332"/>
          </a:xfrm>
          <a:prstGeom prst="rect">
            <a:avLst/>
          </a:prstGeom>
          <a:noFill/>
        </p:spPr>
        <p:txBody>
          <a:bodyPr wrap="none" rtlCol="0">
            <a:spAutoFit/>
          </a:bodyPr>
          <a:lstStyle/>
          <a:p>
            <a:r>
              <a:rPr lang="en-US" b="1" dirty="0"/>
              <a:t>Indirect Type</a:t>
            </a:r>
          </a:p>
        </p:txBody>
      </p:sp>
      <p:sp>
        <p:nvSpPr>
          <p:cNvPr id="17" name="Rectangle 16">
            <a:extLst>
              <a:ext uri="{FF2B5EF4-FFF2-40B4-BE49-F238E27FC236}">
                <a16:creationId xmlns:a16="http://schemas.microsoft.com/office/drawing/2014/main" id="{DA53C300-05BD-430C-AE94-47E6C8758A75}"/>
              </a:ext>
            </a:extLst>
          </p:cNvPr>
          <p:cNvSpPr/>
          <p:nvPr/>
        </p:nvSpPr>
        <p:spPr>
          <a:xfrm>
            <a:off x="8610600" y="1978441"/>
            <a:ext cx="1397869" cy="13117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6443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2736418" y="2888372"/>
            <a:ext cx="2609462" cy="242864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Rectangle 10"/>
          <p:cNvSpPr/>
          <p:nvPr/>
        </p:nvSpPr>
        <p:spPr>
          <a:xfrm>
            <a:off x="6779055" y="2888372"/>
            <a:ext cx="2609462" cy="242864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DR (Digital Radiography) Detectors</a:t>
            </a:r>
          </a:p>
        </p:txBody>
      </p:sp>
      <p:sp>
        <p:nvSpPr>
          <p:cNvPr id="3" name="Text Placeholder 2"/>
          <p:cNvSpPr>
            <a:spLocks noGrp="1"/>
          </p:cNvSpPr>
          <p:nvPr>
            <p:ph type="body" idx="1"/>
          </p:nvPr>
        </p:nvSpPr>
        <p:spPr/>
        <p:txBody>
          <a:bodyPr/>
          <a:lstStyle/>
          <a:p>
            <a:pPr algn="ctr"/>
            <a:r>
              <a:rPr lang="en-US" dirty="0"/>
              <a:t>Direct	</a:t>
            </a:r>
          </a:p>
        </p:txBody>
      </p:sp>
      <p:pic>
        <p:nvPicPr>
          <p:cNvPr id="27" name="Content Placeholder 26"/>
          <p:cNvPicPr>
            <a:picLocks noGrp="1" noChangeAspect="1"/>
          </p:cNvPicPr>
          <p:nvPr>
            <p:ph sz="half" idx="2"/>
          </p:nvPr>
        </p:nvPicPr>
        <p:blipFill>
          <a:blip r:embed="rId2"/>
          <a:stretch>
            <a:fillRect/>
          </a:stretch>
        </p:blipFill>
        <p:spPr>
          <a:xfrm>
            <a:off x="2980947" y="3347944"/>
            <a:ext cx="2121592" cy="1676545"/>
          </a:xfrm>
          <a:prstGeom prst="rect">
            <a:avLst/>
          </a:prstGeom>
        </p:spPr>
      </p:pic>
      <p:sp>
        <p:nvSpPr>
          <p:cNvPr id="5" name="Text Placeholder 4"/>
          <p:cNvSpPr>
            <a:spLocks noGrp="1"/>
          </p:cNvSpPr>
          <p:nvPr>
            <p:ph type="body" sz="quarter" idx="3"/>
          </p:nvPr>
        </p:nvSpPr>
        <p:spPr/>
        <p:txBody>
          <a:bodyPr/>
          <a:lstStyle/>
          <a:p>
            <a:pPr algn="ctr"/>
            <a:r>
              <a:rPr lang="en-US" dirty="0"/>
              <a:t>Indirect</a:t>
            </a:r>
          </a:p>
        </p:txBody>
      </p:sp>
      <p:pic>
        <p:nvPicPr>
          <p:cNvPr id="10" name="Content Placeholder 9"/>
          <p:cNvPicPr>
            <a:picLocks noGrp="1" noChangeAspect="1"/>
          </p:cNvPicPr>
          <p:nvPr>
            <p:ph sz="quarter" idx="4"/>
          </p:nvPr>
        </p:nvPicPr>
        <p:blipFill>
          <a:blip r:embed="rId3"/>
          <a:stretch>
            <a:fillRect/>
          </a:stretch>
        </p:blipFill>
        <p:spPr>
          <a:xfrm>
            <a:off x="6779055" y="3125420"/>
            <a:ext cx="2542252" cy="2121592"/>
          </a:xfrm>
          <a:prstGeom prst="rect">
            <a:avLst/>
          </a:prstGeom>
        </p:spPr>
      </p:pic>
      <p:sp>
        <p:nvSpPr>
          <p:cNvPr id="7" name="Date Placeholder 6"/>
          <p:cNvSpPr>
            <a:spLocks noGrp="1"/>
          </p:cNvSpPr>
          <p:nvPr>
            <p:ph type="dt" sz="half" idx="10"/>
          </p:nvPr>
        </p:nvSpPr>
        <p:spPr/>
        <p:txBody>
          <a:bodyPr/>
          <a:lstStyle/>
          <a:p>
            <a:r>
              <a:rPr lang="en-US">
                <a:solidFill>
                  <a:schemeClr val="tx1"/>
                </a:solidFill>
              </a:rPr>
              <a:t>BME2104 -《生物医学影像技术》</a:t>
            </a:r>
          </a:p>
        </p:txBody>
      </p:sp>
      <p:sp>
        <p:nvSpPr>
          <p:cNvPr id="8" name="Footer Placeholder 7"/>
          <p:cNvSpPr>
            <a:spLocks noGrp="1"/>
          </p:cNvSpPr>
          <p:nvPr>
            <p:ph type="ftr" sz="quarter" idx="11"/>
          </p:nvPr>
        </p:nvSpPr>
        <p:spPr/>
        <p:txBody>
          <a:bodyPr/>
          <a:lstStyle/>
          <a:p>
            <a:r>
              <a:rPr lang="en-US">
                <a:solidFill>
                  <a:schemeClr val="tx1"/>
                </a:solidFill>
              </a:rPr>
              <a:t>Lecture 7: Radiation Detection</a:t>
            </a:r>
          </a:p>
        </p:txBody>
      </p:sp>
      <p:sp>
        <p:nvSpPr>
          <p:cNvPr id="9" name="Slide Number Placeholder 8"/>
          <p:cNvSpPr>
            <a:spLocks noGrp="1"/>
          </p:cNvSpPr>
          <p:nvPr>
            <p:ph type="sldNum" sz="quarter" idx="12"/>
          </p:nvPr>
        </p:nvSpPr>
        <p:spPr/>
        <p:txBody>
          <a:bodyPr/>
          <a:lstStyle/>
          <a:p>
            <a:fld id="{137FFB83-1FEB-4B15-B287-3B515346DC85}" type="slidenum">
              <a:rPr lang="en-US" smtClean="0">
                <a:solidFill>
                  <a:schemeClr val="tx1"/>
                </a:solidFill>
              </a:rPr>
              <a:t>12</a:t>
            </a:fld>
            <a:endParaRPr lang="en-US">
              <a:solidFill>
                <a:schemeClr val="tx1"/>
              </a:solidFill>
            </a:endParaRPr>
          </a:p>
        </p:txBody>
      </p:sp>
      <p:sp>
        <p:nvSpPr>
          <p:cNvPr id="6" name="TextBox 5"/>
          <p:cNvSpPr txBox="1"/>
          <p:nvPr/>
        </p:nvSpPr>
        <p:spPr>
          <a:xfrm>
            <a:off x="3060201" y="5520177"/>
            <a:ext cx="1937133" cy="369332"/>
          </a:xfrm>
          <a:prstGeom prst="rect">
            <a:avLst/>
          </a:prstGeom>
          <a:noFill/>
        </p:spPr>
        <p:txBody>
          <a:bodyPr wrap="none" rtlCol="0">
            <a:spAutoFit/>
          </a:bodyPr>
          <a:lstStyle/>
          <a:p>
            <a:r>
              <a:rPr lang="en-US" dirty="0"/>
              <a:t>X-rays </a:t>
            </a:r>
            <a:r>
              <a:rPr lang="en-US" dirty="0">
                <a:sym typeface="Wingdings" panose="05000000000000000000" pitchFamily="2" charset="2"/>
              </a:rPr>
              <a:t></a:t>
            </a:r>
            <a:r>
              <a:rPr lang="en-US" dirty="0"/>
              <a:t> Voltages</a:t>
            </a:r>
          </a:p>
        </p:txBody>
      </p:sp>
      <p:sp>
        <p:nvSpPr>
          <p:cNvPr id="12" name="TextBox 11"/>
          <p:cNvSpPr txBox="1"/>
          <p:nvPr/>
        </p:nvSpPr>
        <p:spPr>
          <a:xfrm>
            <a:off x="6475476" y="5515643"/>
            <a:ext cx="3583417" cy="369332"/>
          </a:xfrm>
          <a:prstGeom prst="rect">
            <a:avLst/>
          </a:prstGeom>
          <a:noFill/>
        </p:spPr>
        <p:txBody>
          <a:bodyPr wrap="none" rtlCol="0">
            <a:spAutoFit/>
          </a:bodyPr>
          <a:lstStyle/>
          <a:p>
            <a:r>
              <a:rPr lang="en-US" dirty="0"/>
              <a:t>X-rays </a:t>
            </a:r>
            <a:r>
              <a:rPr lang="en-US" dirty="0">
                <a:sym typeface="Wingdings" panose="05000000000000000000" pitchFamily="2" charset="2"/>
              </a:rPr>
              <a:t></a:t>
            </a:r>
            <a:r>
              <a:rPr lang="en-US" dirty="0"/>
              <a:t> Optical Lights </a:t>
            </a:r>
            <a:r>
              <a:rPr lang="en-US" dirty="0">
                <a:sym typeface="Wingdings" panose="05000000000000000000" pitchFamily="2" charset="2"/>
              </a:rPr>
              <a:t></a:t>
            </a:r>
            <a:r>
              <a:rPr lang="en-US" dirty="0"/>
              <a:t> Voltages</a:t>
            </a:r>
          </a:p>
        </p:txBody>
      </p:sp>
    </p:spTree>
    <p:extLst>
      <p:ext uri="{BB962C8B-B14F-4D97-AF65-F5344CB8AC3E}">
        <p14:creationId xmlns:p14="http://schemas.microsoft.com/office/powerpoint/2010/main" val="4571323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en-US"/>
              <a:t>BME2104 -《生物医学影像技术》</a:t>
            </a:r>
          </a:p>
        </p:txBody>
      </p:sp>
      <p:sp>
        <p:nvSpPr>
          <p:cNvPr id="8" name="Footer Placeholder 7"/>
          <p:cNvSpPr>
            <a:spLocks noGrp="1"/>
          </p:cNvSpPr>
          <p:nvPr>
            <p:ph type="ftr" sz="quarter" idx="11"/>
          </p:nvPr>
        </p:nvSpPr>
        <p:spPr/>
        <p:txBody>
          <a:bodyPr/>
          <a:lstStyle/>
          <a:p>
            <a:r>
              <a:rPr lang="en-US"/>
              <a:t>Lecture 7: Radiation Detection</a:t>
            </a:r>
            <a:endParaRPr lang="en-US" dirty="0"/>
          </a:p>
        </p:txBody>
      </p:sp>
      <p:sp>
        <p:nvSpPr>
          <p:cNvPr id="9" name="Slide Number Placeholder 8"/>
          <p:cNvSpPr>
            <a:spLocks noGrp="1"/>
          </p:cNvSpPr>
          <p:nvPr>
            <p:ph type="sldNum" sz="quarter" idx="12"/>
          </p:nvPr>
        </p:nvSpPr>
        <p:spPr/>
        <p:txBody>
          <a:bodyPr/>
          <a:lstStyle/>
          <a:p>
            <a:fld id="{137FFB83-1FEB-4B15-B287-3B515346DC85}" type="slidenum">
              <a:rPr lang="en-US" smtClean="0"/>
              <a:t>13</a:t>
            </a:fld>
            <a:endParaRPr lang="en-US"/>
          </a:p>
        </p:txBody>
      </p:sp>
      <p:sp>
        <p:nvSpPr>
          <p:cNvPr id="2" name="Title 1"/>
          <p:cNvSpPr>
            <a:spLocks noGrp="1"/>
          </p:cNvSpPr>
          <p:nvPr>
            <p:ph type="title" idx="4294967295"/>
          </p:nvPr>
        </p:nvSpPr>
        <p:spPr>
          <a:xfrm>
            <a:off x="2781300" y="365126"/>
            <a:ext cx="7886700" cy="1325563"/>
          </a:xfrm>
        </p:spPr>
        <p:txBody>
          <a:bodyPr>
            <a:normAutofit/>
          </a:bodyPr>
          <a:lstStyle/>
          <a:p>
            <a:r>
              <a:rPr lang="en-US" sz="3200" dirty="0"/>
              <a:t>DR: Direct &amp; Indirect X-ray Detectors</a:t>
            </a:r>
          </a:p>
        </p:txBody>
      </p:sp>
      <p:pic>
        <p:nvPicPr>
          <p:cNvPr id="17" name="Picture 16"/>
          <p:cNvPicPr>
            <a:picLocks noChangeAspect="1"/>
          </p:cNvPicPr>
          <p:nvPr/>
        </p:nvPicPr>
        <p:blipFill>
          <a:blip r:embed="rId3"/>
          <a:stretch>
            <a:fillRect/>
          </a:stretch>
        </p:blipFill>
        <p:spPr>
          <a:xfrm>
            <a:off x="3817555" y="1455731"/>
            <a:ext cx="4781385" cy="3029987"/>
          </a:xfrm>
          <a:prstGeom prst="rect">
            <a:avLst/>
          </a:prstGeom>
        </p:spPr>
      </p:pic>
      <p:sp>
        <p:nvSpPr>
          <p:cNvPr id="18" name="TextBox 17"/>
          <p:cNvSpPr txBox="1"/>
          <p:nvPr/>
        </p:nvSpPr>
        <p:spPr>
          <a:xfrm>
            <a:off x="2377144" y="4485717"/>
            <a:ext cx="7662205" cy="1815882"/>
          </a:xfrm>
          <a:prstGeom prst="rect">
            <a:avLst/>
          </a:prstGeom>
          <a:noFill/>
        </p:spPr>
        <p:txBody>
          <a:bodyPr wrap="square" rtlCol="0">
            <a:spAutoFit/>
          </a:bodyPr>
          <a:lstStyle/>
          <a:p>
            <a:r>
              <a:rPr lang="en-US" sz="1400" u="sng" dirty="0">
                <a:solidFill>
                  <a:srgbClr val="FF0000"/>
                </a:solidFill>
              </a:rPr>
              <a:t>Indirect: </a:t>
            </a:r>
          </a:p>
          <a:p>
            <a:r>
              <a:rPr lang="en-US" sz="1400" dirty="0"/>
              <a:t>X-rays are converted to optical photons at </a:t>
            </a:r>
            <a:r>
              <a:rPr lang="en-US" sz="1400" dirty="0" err="1"/>
              <a:t>CsI</a:t>
            </a:r>
            <a:r>
              <a:rPr lang="en-US" sz="1400" dirty="0"/>
              <a:t> </a:t>
            </a:r>
            <a:r>
              <a:rPr lang="en-US" sz="1400" dirty="0" err="1"/>
              <a:t>scintilattor</a:t>
            </a:r>
            <a:r>
              <a:rPr lang="en-US" sz="1400" dirty="0"/>
              <a:t> layer.  The optical photons are then converted to electrons by photodiodes.  Those electrons then get detected as electrical signals by readout electronic circuit.</a:t>
            </a:r>
          </a:p>
          <a:p>
            <a:endParaRPr lang="en-US" sz="1400" dirty="0"/>
          </a:p>
          <a:p>
            <a:r>
              <a:rPr lang="en-US" sz="1400" u="sng" dirty="0">
                <a:solidFill>
                  <a:srgbClr val="FF0000"/>
                </a:solidFill>
              </a:rPr>
              <a:t>Direct: </a:t>
            </a:r>
          </a:p>
          <a:p>
            <a:r>
              <a:rPr lang="en-US" sz="1400" dirty="0"/>
              <a:t> X-rays create e-h pairs at a-Si layer.  The electrons migrated toward the positive end of the bias voltage.  Those electrons then get detected as electrical signals by readout electronic circuit.</a:t>
            </a:r>
            <a:endParaRPr lang="en-US" sz="1400" b="1" dirty="0"/>
          </a:p>
        </p:txBody>
      </p:sp>
      <p:sp>
        <p:nvSpPr>
          <p:cNvPr id="3" name="Rectangle 2"/>
          <p:cNvSpPr/>
          <p:nvPr/>
        </p:nvSpPr>
        <p:spPr>
          <a:xfrm>
            <a:off x="7463693" y="1531815"/>
            <a:ext cx="758093" cy="2891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6266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Direct Detector</a:t>
            </a:r>
          </a:p>
        </p:txBody>
      </p:sp>
      <p:sp>
        <p:nvSpPr>
          <p:cNvPr id="2" name="Date Placeholder 1"/>
          <p:cNvSpPr>
            <a:spLocks noGrp="1"/>
          </p:cNvSpPr>
          <p:nvPr>
            <p:ph type="dt" sz="half" idx="10"/>
          </p:nvPr>
        </p:nvSpPr>
        <p:spPr/>
        <p:txBody>
          <a:bodyPr/>
          <a:lstStyle/>
          <a:p>
            <a:r>
              <a:rPr lang="en-US"/>
              <a:t>BME2104 -《生物医学影像技术》</a:t>
            </a:r>
          </a:p>
        </p:txBody>
      </p:sp>
      <p:sp>
        <p:nvSpPr>
          <p:cNvPr id="3" name="Footer Placeholder 2"/>
          <p:cNvSpPr>
            <a:spLocks noGrp="1"/>
          </p:cNvSpPr>
          <p:nvPr>
            <p:ph type="ftr" sz="quarter" idx="11"/>
          </p:nvPr>
        </p:nvSpPr>
        <p:spPr/>
        <p:txBody>
          <a:bodyPr/>
          <a:lstStyle/>
          <a:p>
            <a:r>
              <a:rPr lang="en-US"/>
              <a:t>Lecture 7: Radiation Detection</a:t>
            </a:r>
          </a:p>
        </p:txBody>
      </p:sp>
      <p:sp>
        <p:nvSpPr>
          <p:cNvPr id="4" name="Slide Number Placeholder 3"/>
          <p:cNvSpPr>
            <a:spLocks noGrp="1"/>
          </p:cNvSpPr>
          <p:nvPr>
            <p:ph type="sldNum" sz="quarter" idx="12"/>
          </p:nvPr>
        </p:nvSpPr>
        <p:spPr/>
        <p:txBody>
          <a:bodyPr/>
          <a:lstStyle/>
          <a:p>
            <a:fld id="{137FFB83-1FEB-4B15-B287-3B515346DC85}" type="slidenum">
              <a:rPr lang="en-US" smtClean="0"/>
              <a:t>14</a:t>
            </a:fld>
            <a:endParaRPr lang="en-US"/>
          </a:p>
        </p:txBody>
      </p:sp>
      <p:pic>
        <p:nvPicPr>
          <p:cNvPr id="10" name="Picture 9"/>
          <p:cNvPicPr>
            <a:picLocks noChangeAspect="1"/>
          </p:cNvPicPr>
          <p:nvPr/>
        </p:nvPicPr>
        <p:blipFill>
          <a:blip r:embed="rId2"/>
          <a:stretch>
            <a:fillRect/>
          </a:stretch>
        </p:blipFill>
        <p:spPr>
          <a:xfrm>
            <a:off x="6703161" y="1607520"/>
            <a:ext cx="2959905" cy="2210748"/>
          </a:xfrm>
          <a:prstGeom prst="rect">
            <a:avLst/>
          </a:prstGeom>
        </p:spPr>
      </p:pic>
      <p:pic>
        <p:nvPicPr>
          <p:cNvPr id="11" name="Picture 10"/>
          <p:cNvPicPr>
            <a:picLocks noChangeAspect="1"/>
          </p:cNvPicPr>
          <p:nvPr/>
        </p:nvPicPr>
        <p:blipFill rotWithShape="1">
          <a:blip r:embed="rId3"/>
          <a:srcRect l="33209"/>
          <a:stretch/>
        </p:blipFill>
        <p:spPr>
          <a:xfrm>
            <a:off x="2310670" y="1690689"/>
            <a:ext cx="3785330" cy="3990975"/>
          </a:xfrm>
          <a:prstGeom prst="rect">
            <a:avLst/>
          </a:prstGeom>
        </p:spPr>
      </p:pic>
      <p:pic>
        <p:nvPicPr>
          <p:cNvPr id="12" name="Picture 11"/>
          <p:cNvPicPr>
            <a:picLocks noChangeAspect="1"/>
          </p:cNvPicPr>
          <p:nvPr/>
        </p:nvPicPr>
        <p:blipFill>
          <a:blip r:embed="rId4"/>
          <a:stretch>
            <a:fillRect/>
          </a:stretch>
        </p:blipFill>
        <p:spPr>
          <a:xfrm>
            <a:off x="6323685" y="3960265"/>
            <a:ext cx="3602500" cy="2248474"/>
          </a:xfrm>
          <a:prstGeom prst="rect">
            <a:avLst/>
          </a:prstGeom>
        </p:spPr>
      </p:pic>
      <p:sp>
        <p:nvSpPr>
          <p:cNvPr id="14" name="TextBox 13"/>
          <p:cNvSpPr txBox="1"/>
          <p:nvPr/>
        </p:nvSpPr>
        <p:spPr>
          <a:xfrm>
            <a:off x="2182204" y="5829275"/>
            <a:ext cx="3954929" cy="369332"/>
          </a:xfrm>
          <a:prstGeom prst="rect">
            <a:avLst/>
          </a:prstGeom>
          <a:noFill/>
        </p:spPr>
        <p:txBody>
          <a:bodyPr wrap="none" rtlCol="0">
            <a:spAutoFit/>
          </a:bodyPr>
          <a:lstStyle/>
          <a:p>
            <a:r>
              <a:rPr lang="en-US" dirty="0"/>
              <a:t>Shimadzu 17” FPD (Flat Panel Detector)</a:t>
            </a:r>
          </a:p>
        </p:txBody>
      </p:sp>
    </p:spTree>
    <p:extLst>
      <p:ext uri="{BB962C8B-B14F-4D97-AF65-F5344CB8AC3E}">
        <p14:creationId xmlns:p14="http://schemas.microsoft.com/office/powerpoint/2010/main" val="39042378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3573594" y="1911101"/>
            <a:ext cx="5540335" cy="2950615"/>
          </a:xfrm>
          <a:prstGeom prst="rect">
            <a:avLst/>
          </a:prstGeom>
        </p:spPr>
      </p:pic>
      <p:sp>
        <p:nvSpPr>
          <p:cNvPr id="5" name="Slide Number Placeholder 4"/>
          <p:cNvSpPr>
            <a:spLocks noGrp="1"/>
          </p:cNvSpPr>
          <p:nvPr>
            <p:ph type="sldNum" sz="quarter" idx="12"/>
          </p:nvPr>
        </p:nvSpPr>
        <p:spPr/>
        <p:txBody>
          <a:bodyPr/>
          <a:lstStyle/>
          <a:p>
            <a:fld id="{137FFB83-1FEB-4B15-B287-3B515346DC85}" type="slidenum">
              <a:rPr lang="en-US" smtClean="0"/>
              <a:t>15</a:t>
            </a:fld>
            <a:endParaRPr lang="en-US"/>
          </a:p>
        </p:txBody>
      </p:sp>
      <p:sp>
        <p:nvSpPr>
          <p:cNvPr id="6" name="Title 5"/>
          <p:cNvSpPr>
            <a:spLocks noGrp="1"/>
          </p:cNvSpPr>
          <p:nvPr>
            <p:ph type="title"/>
          </p:nvPr>
        </p:nvSpPr>
        <p:spPr/>
        <p:txBody>
          <a:bodyPr>
            <a:normAutofit fontScale="90000"/>
          </a:bodyPr>
          <a:lstStyle/>
          <a:p>
            <a:r>
              <a:rPr lang="en-US" dirty="0"/>
              <a:t>CCD-based indirect x-ray camera –</a:t>
            </a:r>
            <a:br>
              <a:rPr lang="en-US" dirty="0"/>
            </a:br>
            <a:r>
              <a:rPr lang="en-US" dirty="0"/>
              <a:t>	optically coupled CCD system</a:t>
            </a:r>
          </a:p>
        </p:txBody>
      </p:sp>
      <p:sp>
        <p:nvSpPr>
          <p:cNvPr id="8" name="TextBox 7"/>
          <p:cNvSpPr txBox="1"/>
          <p:nvPr/>
        </p:nvSpPr>
        <p:spPr>
          <a:xfrm>
            <a:off x="5868316" y="5264378"/>
            <a:ext cx="3437199" cy="646331"/>
          </a:xfrm>
          <a:prstGeom prst="rect">
            <a:avLst/>
          </a:prstGeom>
          <a:noFill/>
        </p:spPr>
        <p:txBody>
          <a:bodyPr wrap="square" rtlCol="0">
            <a:spAutoFit/>
          </a:bodyPr>
          <a:lstStyle/>
          <a:p>
            <a:r>
              <a:rPr lang="en-US" dirty="0"/>
              <a:t>optical lens to focus optical photons, with focusing ratio R &gt; 1.</a:t>
            </a:r>
          </a:p>
        </p:txBody>
      </p:sp>
      <p:sp>
        <p:nvSpPr>
          <p:cNvPr id="9" name="Right Arrow 8"/>
          <p:cNvSpPr/>
          <p:nvPr/>
        </p:nvSpPr>
        <p:spPr>
          <a:xfrm rot="16200000">
            <a:off x="6071233" y="4713873"/>
            <a:ext cx="916426" cy="259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1819459" y="3529769"/>
            <a:ext cx="1552873" cy="1313969"/>
          </a:xfrm>
          <a:prstGeom prst="rect">
            <a:avLst/>
          </a:prstGeom>
        </p:spPr>
      </p:pic>
      <p:sp>
        <p:nvSpPr>
          <p:cNvPr id="11" name="TextBox 10"/>
          <p:cNvSpPr txBox="1"/>
          <p:nvPr/>
        </p:nvSpPr>
        <p:spPr>
          <a:xfrm>
            <a:off x="1646508" y="4824204"/>
            <a:ext cx="2172643" cy="1015663"/>
          </a:xfrm>
          <a:prstGeom prst="rect">
            <a:avLst/>
          </a:prstGeom>
          <a:noFill/>
        </p:spPr>
        <p:txBody>
          <a:bodyPr wrap="square" rtlCol="0">
            <a:spAutoFit/>
          </a:bodyPr>
          <a:lstStyle/>
          <a:p>
            <a:r>
              <a:rPr lang="en-US" sz="1200" dirty="0"/>
              <a:t>Princeton Quad-RO</a:t>
            </a:r>
          </a:p>
          <a:p>
            <a:r>
              <a:rPr lang="en-US" sz="1200" dirty="0"/>
              <a:t>4096x4096/16M matrix size</a:t>
            </a:r>
          </a:p>
          <a:p>
            <a:r>
              <a:rPr lang="en-US" sz="1200" dirty="0"/>
              <a:t>15x15 um^2 pixel size</a:t>
            </a:r>
          </a:p>
          <a:p>
            <a:endParaRPr lang="en-US" sz="1200" dirty="0"/>
          </a:p>
          <a:p>
            <a:r>
              <a:rPr lang="en-US" sz="1200" dirty="0"/>
              <a:t>Not FPD</a:t>
            </a:r>
          </a:p>
        </p:txBody>
      </p:sp>
      <p:pic>
        <p:nvPicPr>
          <p:cNvPr id="7170" name="Picture 2" descr="4k TEM image of graphitized carbon recorded at 120kV a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593" y="4978705"/>
            <a:ext cx="1734582" cy="1734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562667" y="6048575"/>
            <a:ext cx="1996316" cy="307777"/>
          </a:xfrm>
          <a:prstGeom prst="rect">
            <a:avLst/>
          </a:prstGeom>
          <a:noFill/>
        </p:spPr>
        <p:txBody>
          <a:bodyPr wrap="none" rtlCol="0">
            <a:spAutoFit/>
          </a:bodyPr>
          <a:lstStyle/>
          <a:p>
            <a:r>
              <a:rPr lang="en-US" sz="1400" dirty="0"/>
              <a:t>High-res imaging of CNTs</a:t>
            </a:r>
          </a:p>
        </p:txBody>
      </p:sp>
    </p:spTree>
    <p:extLst>
      <p:ext uri="{BB962C8B-B14F-4D97-AF65-F5344CB8AC3E}">
        <p14:creationId xmlns:p14="http://schemas.microsoft.com/office/powerpoint/2010/main" val="34496438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4"/>
          <a:stretch>
            <a:fillRect/>
          </a:stretch>
        </p:blipFill>
        <p:spPr>
          <a:xfrm>
            <a:off x="3350140" y="3916545"/>
            <a:ext cx="5688935" cy="2412953"/>
          </a:xfrm>
          <a:prstGeom prst="rect">
            <a:avLst/>
          </a:prstGeom>
        </p:spPr>
      </p:pic>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16</a:t>
            </a:fld>
            <a:endParaRPr lang="en-US"/>
          </a:p>
        </p:txBody>
      </p:sp>
      <p:sp>
        <p:nvSpPr>
          <p:cNvPr id="6" name="Title 5"/>
          <p:cNvSpPr>
            <a:spLocks noGrp="1"/>
          </p:cNvSpPr>
          <p:nvPr>
            <p:ph type="title"/>
          </p:nvPr>
        </p:nvSpPr>
        <p:spPr/>
        <p:txBody>
          <a:bodyPr>
            <a:normAutofit fontScale="90000"/>
          </a:bodyPr>
          <a:lstStyle/>
          <a:p>
            <a:r>
              <a:rPr lang="en-US" sz="3600" dirty="0"/>
              <a:t>Another Indirect Detector – </a:t>
            </a:r>
            <a:br>
              <a:rPr lang="en-US" sz="3600" dirty="0"/>
            </a:br>
            <a:r>
              <a:rPr lang="en-US" sz="3600" dirty="0"/>
              <a:t>	Photodiode-array-based CMOS sensor</a:t>
            </a:r>
          </a:p>
        </p:txBody>
      </p:sp>
      <p:pic>
        <p:nvPicPr>
          <p:cNvPr id="9" name="Picture 8"/>
          <p:cNvPicPr>
            <a:picLocks noChangeAspect="1"/>
          </p:cNvPicPr>
          <p:nvPr/>
        </p:nvPicPr>
        <p:blipFill>
          <a:blip r:embed="rId5"/>
          <a:stretch>
            <a:fillRect/>
          </a:stretch>
        </p:blipFill>
        <p:spPr>
          <a:xfrm>
            <a:off x="3424695" y="1926814"/>
            <a:ext cx="2256510" cy="1896316"/>
          </a:xfrm>
          <a:prstGeom prst="rect">
            <a:avLst/>
          </a:prstGeom>
        </p:spPr>
      </p:pic>
      <p:pic>
        <p:nvPicPr>
          <p:cNvPr id="10" name="20080228Resp-Peak100ms.avi">
            <a:hlinkClick r:id="" action="ppaction://media"/>
          </p:cNvPr>
          <p:cNvPicPr>
            <a:picLocks noRot="1" noChangeAspect="1" noChangeArrowheads="1"/>
          </p:cNvPicPr>
          <p:nvPr>
            <a:videoFile r:link="rId1"/>
          </p:nvPr>
        </p:nvPicPr>
        <p:blipFill>
          <a:blip r:embed="rId6">
            <a:extLst>
              <a:ext uri="{28A0092B-C50C-407E-A947-70E740481C1C}">
                <a14:useLocalDpi xmlns:a14="http://schemas.microsoft.com/office/drawing/2010/main" val="0"/>
              </a:ext>
            </a:extLst>
          </a:blip>
          <a:srcRect/>
          <a:stretch>
            <a:fillRect/>
          </a:stretch>
        </p:blipFill>
        <p:spPr>
          <a:xfrm>
            <a:off x="6432302" y="1883684"/>
            <a:ext cx="2578348" cy="2032860"/>
          </a:xfrm>
          <a:prstGeom prst="rect">
            <a:avLst/>
          </a:prstGeom>
        </p:spPr>
      </p:pic>
      <p:sp>
        <p:nvSpPr>
          <p:cNvPr id="11" name="TextBox 10"/>
          <p:cNvSpPr txBox="1"/>
          <p:nvPr/>
        </p:nvSpPr>
        <p:spPr>
          <a:xfrm>
            <a:off x="1650281" y="3361196"/>
            <a:ext cx="1745991" cy="369332"/>
          </a:xfrm>
          <a:prstGeom prst="rect">
            <a:avLst/>
          </a:prstGeom>
          <a:noFill/>
        </p:spPr>
        <p:txBody>
          <a:bodyPr wrap="none" rtlCol="0">
            <a:spAutoFit/>
          </a:bodyPr>
          <a:lstStyle/>
          <a:p>
            <a:r>
              <a:rPr lang="en-US" dirty="0"/>
              <a:t>Hamamatsu FPD</a:t>
            </a:r>
          </a:p>
        </p:txBody>
      </p:sp>
    </p:spTree>
    <p:extLst>
      <p:ext uri="{BB962C8B-B14F-4D97-AF65-F5344CB8AC3E}">
        <p14:creationId xmlns:p14="http://schemas.microsoft.com/office/powerpoint/2010/main" val="38399642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fullScrn="1">
              <p:cMediaNode>
                <p:cTn id="7" fill="remove"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F16A-E686-4AED-A4DA-CC7B92472430}"/>
              </a:ext>
            </a:extLst>
          </p:cNvPr>
          <p:cNvSpPr>
            <a:spLocks noGrp="1"/>
          </p:cNvSpPr>
          <p:nvPr>
            <p:ph type="title"/>
          </p:nvPr>
        </p:nvSpPr>
        <p:spPr/>
        <p:txBody>
          <a:bodyPr/>
          <a:lstStyle/>
          <a:p>
            <a:r>
              <a:rPr lang="en-US" dirty="0"/>
              <a:t>Scintillator</a:t>
            </a:r>
          </a:p>
        </p:txBody>
      </p:sp>
      <p:sp>
        <p:nvSpPr>
          <p:cNvPr id="4" name="Date Placeholder 3">
            <a:extLst>
              <a:ext uri="{FF2B5EF4-FFF2-40B4-BE49-F238E27FC236}">
                <a16:creationId xmlns:a16="http://schemas.microsoft.com/office/drawing/2014/main" id="{E905CC94-D143-4CFD-832C-967A649FDE63}"/>
              </a:ext>
            </a:extLst>
          </p:cNvPr>
          <p:cNvSpPr>
            <a:spLocks noGrp="1"/>
          </p:cNvSpPr>
          <p:nvPr>
            <p:ph type="dt" sz="half" idx="10"/>
          </p:nvPr>
        </p:nvSpPr>
        <p:spPr/>
        <p:txBody>
          <a:bodyPr/>
          <a:lstStyle/>
          <a:p>
            <a:r>
              <a:rPr lang="en-US"/>
              <a:t>BME2104 -《生物医学影像技术》</a:t>
            </a:r>
          </a:p>
        </p:txBody>
      </p:sp>
      <p:sp>
        <p:nvSpPr>
          <p:cNvPr id="5" name="Footer Placeholder 4">
            <a:extLst>
              <a:ext uri="{FF2B5EF4-FFF2-40B4-BE49-F238E27FC236}">
                <a16:creationId xmlns:a16="http://schemas.microsoft.com/office/drawing/2014/main" id="{3AC0E3CE-074D-403F-9888-884720369CA1}"/>
              </a:ext>
            </a:extLst>
          </p:cNvPr>
          <p:cNvSpPr>
            <a:spLocks noGrp="1"/>
          </p:cNvSpPr>
          <p:nvPr>
            <p:ph type="ftr" sz="quarter" idx="11"/>
          </p:nvPr>
        </p:nvSpPr>
        <p:spPr/>
        <p:txBody>
          <a:bodyPr/>
          <a:lstStyle/>
          <a:p>
            <a:r>
              <a:rPr lang="en-US"/>
              <a:t>Lecture 7: Radiation Detection</a:t>
            </a:r>
          </a:p>
        </p:txBody>
      </p:sp>
      <p:sp>
        <p:nvSpPr>
          <p:cNvPr id="6" name="Slide Number Placeholder 5">
            <a:extLst>
              <a:ext uri="{FF2B5EF4-FFF2-40B4-BE49-F238E27FC236}">
                <a16:creationId xmlns:a16="http://schemas.microsoft.com/office/drawing/2014/main" id="{6F30C7B4-490A-4B5D-8B5D-2B7BF3294024}"/>
              </a:ext>
            </a:extLst>
          </p:cNvPr>
          <p:cNvSpPr>
            <a:spLocks noGrp="1"/>
          </p:cNvSpPr>
          <p:nvPr>
            <p:ph type="sldNum" sz="quarter" idx="12"/>
          </p:nvPr>
        </p:nvSpPr>
        <p:spPr/>
        <p:txBody>
          <a:bodyPr/>
          <a:lstStyle/>
          <a:p>
            <a:fld id="{521CE3F2-4AEB-D446-A39E-E6B6B04BE5C1}" type="slidenum">
              <a:rPr lang="en-US" smtClean="0"/>
              <a:t>17</a:t>
            </a:fld>
            <a:endParaRPr lang="en-US"/>
          </a:p>
        </p:txBody>
      </p:sp>
      <p:sp>
        <p:nvSpPr>
          <p:cNvPr id="7" name="Rectangle 6">
            <a:extLst>
              <a:ext uri="{FF2B5EF4-FFF2-40B4-BE49-F238E27FC236}">
                <a16:creationId xmlns:a16="http://schemas.microsoft.com/office/drawing/2014/main" id="{17C0777F-3052-4CB4-8422-9E6465D48E03}"/>
              </a:ext>
            </a:extLst>
          </p:cNvPr>
          <p:cNvSpPr/>
          <p:nvPr/>
        </p:nvSpPr>
        <p:spPr>
          <a:xfrm>
            <a:off x="532327" y="1216657"/>
            <a:ext cx="5945746" cy="1477328"/>
          </a:xfrm>
          <a:prstGeom prst="rect">
            <a:avLst/>
          </a:prstGeom>
        </p:spPr>
        <p:txBody>
          <a:bodyPr wrap="square">
            <a:spAutoFit/>
          </a:bodyPr>
          <a:lstStyle/>
          <a:p>
            <a:r>
              <a:rPr lang="en-US" i="1" dirty="0">
                <a:solidFill>
                  <a:srgbClr val="000000"/>
                </a:solidFill>
                <a:latin typeface="Times New Roman" panose="02020603050405020304" pitchFamily="18" charset="0"/>
              </a:rPr>
              <a:t>Scintillators</a:t>
            </a:r>
            <a:r>
              <a:rPr lang="en-US" dirty="0">
                <a:solidFill>
                  <a:srgbClr val="000000"/>
                </a:solidFill>
                <a:latin typeface="Times New Roman" panose="02020603050405020304" pitchFamily="18" charset="0"/>
              </a:rPr>
              <a:t> are materials that emit visible light or UV radiation after the interaction of ionizing radiation with the material.</a:t>
            </a:r>
          </a:p>
          <a:p>
            <a:r>
              <a:rPr lang="en-US" dirty="0">
                <a:solidFill>
                  <a:srgbClr val="000000"/>
                </a:solidFill>
                <a:latin typeface="Times New Roman" panose="02020603050405020304" pitchFamily="18" charset="0"/>
              </a:rPr>
              <a:t>Roentgen discovered x-radiation and the fact that x-rays induce scintillation in barium platinocyanide</a:t>
            </a:r>
            <a:endParaRPr lang="en-US" dirty="0"/>
          </a:p>
        </p:txBody>
      </p:sp>
      <p:sp>
        <p:nvSpPr>
          <p:cNvPr id="9" name="Rectangle 8">
            <a:extLst>
              <a:ext uri="{FF2B5EF4-FFF2-40B4-BE49-F238E27FC236}">
                <a16:creationId xmlns:a16="http://schemas.microsoft.com/office/drawing/2014/main" id="{2F4C292F-6784-44C9-AFF7-EC27517D3CBF}"/>
              </a:ext>
            </a:extLst>
          </p:cNvPr>
          <p:cNvSpPr/>
          <p:nvPr/>
        </p:nvSpPr>
        <p:spPr>
          <a:xfrm>
            <a:off x="6559639" y="1205698"/>
            <a:ext cx="5100034" cy="923330"/>
          </a:xfrm>
          <a:prstGeom prst="rect">
            <a:avLst/>
          </a:prstGeom>
        </p:spPr>
        <p:txBody>
          <a:bodyPr wrap="square">
            <a:spAutoFit/>
          </a:bodyPr>
          <a:lstStyle/>
          <a:p>
            <a:r>
              <a:rPr lang="en-US" dirty="0">
                <a:solidFill>
                  <a:srgbClr val="000000"/>
                </a:solidFill>
                <a:latin typeface="Times New Roman" panose="02020603050405020304" pitchFamily="18" charset="0"/>
              </a:rPr>
              <a:t>A </a:t>
            </a:r>
            <a:r>
              <a:rPr lang="en-US" i="1" dirty="0">
                <a:solidFill>
                  <a:srgbClr val="000000"/>
                </a:solidFill>
                <a:latin typeface="Times New Roman" panose="02020603050405020304" pitchFamily="18" charset="0"/>
              </a:rPr>
              <a:t>scintillation detector</a:t>
            </a:r>
            <a:r>
              <a:rPr lang="en-US" dirty="0">
                <a:solidFill>
                  <a:srgbClr val="000000"/>
                </a:solidFill>
                <a:latin typeface="Times New Roman" panose="02020603050405020304" pitchFamily="18" charset="0"/>
              </a:rPr>
              <a:t> consists of a scintillator and a device, such as a PMT, that converts the light into an electrical signal.</a:t>
            </a:r>
            <a:endParaRPr lang="en-US" dirty="0"/>
          </a:p>
        </p:txBody>
      </p:sp>
      <p:pic>
        <p:nvPicPr>
          <p:cNvPr id="10" name="Picture 9">
            <a:extLst>
              <a:ext uri="{FF2B5EF4-FFF2-40B4-BE49-F238E27FC236}">
                <a16:creationId xmlns:a16="http://schemas.microsoft.com/office/drawing/2014/main" id="{FE5BF87E-AE67-4377-ACBD-D8893A74C360}"/>
              </a:ext>
            </a:extLst>
          </p:cNvPr>
          <p:cNvPicPr>
            <a:picLocks noChangeAspect="1"/>
          </p:cNvPicPr>
          <p:nvPr/>
        </p:nvPicPr>
        <p:blipFill>
          <a:blip r:embed="rId2"/>
          <a:stretch>
            <a:fillRect/>
          </a:stretch>
        </p:blipFill>
        <p:spPr>
          <a:xfrm>
            <a:off x="394831" y="2834386"/>
            <a:ext cx="11479369" cy="3981330"/>
          </a:xfrm>
          <a:prstGeom prst="rect">
            <a:avLst/>
          </a:prstGeom>
        </p:spPr>
      </p:pic>
    </p:spTree>
    <p:extLst>
      <p:ext uri="{BB962C8B-B14F-4D97-AF65-F5344CB8AC3E}">
        <p14:creationId xmlns:p14="http://schemas.microsoft.com/office/powerpoint/2010/main" val="357589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82D5-10B6-4716-970B-8302F7BDA73B}"/>
              </a:ext>
            </a:extLst>
          </p:cNvPr>
          <p:cNvSpPr>
            <a:spLocks noGrp="1"/>
          </p:cNvSpPr>
          <p:nvPr>
            <p:ph type="title"/>
          </p:nvPr>
        </p:nvSpPr>
        <p:spPr/>
        <p:txBody>
          <a:bodyPr/>
          <a:lstStyle/>
          <a:p>
            <a:r>
              <a:rPr lang="en-US" dirty="0"/>
              <a:t>Conversion of Light into Electrical Signal </a:t>
            </a:r>
          </a:p>
        </p:txBody>
      </p:sp>
      <p:sp>
        <p:nvSpPr>
          <p:cNvPr id="4" name="Date Placeholder 3">
            <a:extLst>
              <a:ext uri="{FF2B5EF4-FFF2-40B4-BE49-F238E27FC236}">
                <a16:creationId xmlns:a16="http://schemas.microsoft.com/office/drawing/2014/main" id="{B154BEE3-1959-4848-9A44-5491D3BF0672}"/>
              </a:ext>
            </a:extLst>
          </p:cNvPr>
          <p:cNvSpPr>
            <a:spLocks noGrp="1"/>
          </p:cNvSpPr>
          <p:nvPr>
            <p:ph type="dt" sz="half" idx="10"/>
          </p:nvPr>
        </p:nvSpPr>
        <p:spPr/>
        <p:txBody>
          <a:bodyPr/>
          <a:lstStyle/>
          <a:p>
            <a:r>
              <a:rPr lang="en-US"/>
              <a:t>BME2104 -《生物医学影像技术》</a:t>
            </a:r>
          </a:p>
        </p:txBody>
      </p:sp>
      <p:sp>
        <p:nvSpPr>
          <p:cNvPr id="5" name="Footer Placeholder 4">
            <a:extLst>
              <a:ext uri="{FF2B5EF4-FFF2-40B4-BE49-F238E27FC236}">
                <a16:creationId xmlns:a16="http://schemas.microsoft.com/office/drawing/2014/main" id="{DE376D10-9737-47D6-8665-43E58965D100}"/>
              </a:ext>
            </a:extLst>
          </p:cNvPr>
          <p:cNvSpPr>
            <a:spLocks noGrp="1"/>
          </p:cNvSpPr>
          <p:nvPr>
            <p:ph type="ftr" sz="quarter" idx="11"/>
          </p:nvPr>
        </p:nvSpPr>
        <p:spPr/>
        <p:txBody>
          <a:bodyPr/>
          <a:lstStyle/>
          <a:p>
            <a:r>
              <a:rPr lang="en-US"/>
              <a:t>Lecture 7: Radiation Detection</a:t>
            </a:r>
          </a:p>
        </p:txBody>
      </p:sp>
      <p:sp>
        <p:nvSpPr>
          <p:cNvPr id="6" name="Slide Number Placeholder 5">
            <a:extLst>
              <a:ext uri="{FF2B5EF4-FFF2-40B4-BE49-F238E27FC236}">
                <a16:creationId xmlns:a16="http://schemas.microsoft.com/office/drawing/2014/main" id="{40C12109-7E27-4588-B69F-240015092D2B}"/>
              </a:ext>
            </a:extLst>
          </p:cNvPr>
          <p:cNvSpPr>
            <a:spLocks noGrp="1"/>
          </p:cNvSpPr>
          <p:nvPr>
            <p:ph type="sldNum" sz="quarter" idx="12"/>
          </p:nvPr>
        </p:nvSpPr>
        <p:spPr/>
        <p:txBody>
          <a:bodyPr/>
          <a:lstStyle/>
          <a:p>
            <a:fld id="{521CE3F2-4AEB-D446-A39E-E6B6B04BE5C1}" type="slidenum">
              <a:rPr lang="en-US" smtClean="0"/>
              <a:t>18</a:t>
            </a:fld>
            <a:endParaRPr lang="en-US"/>
          </a:p>
        </p:txBody>
      </p:sp>
      <p:pic>
        <p:nvPicPr>
          <p:cNvPr id="7" name="Picture 6">
            <a:extLst>
              <a:ext uri="{FF2B5EF4-FFF2-40B4-BE49-F238E27FC236}">
                <a16:creationId xmlns:a16="http://schemas.microsoft.com/office/drawing/2014/main" id="{C6FDB096-A56B-426C-A636-D8C3349CBDFF}"/>
              </a:ext>
            </a:extLst>
          </p:cNvPr>
          <p:cNvPicPr>
            <a:picLocks noChangeAspect="1"/>
          </p:cNvPicPr>
          <p:nvPr/>
        </p:nvPicPr>
        <p:blipFill>
          <a:blip r:embed="rId3"/>
          <a:stretch>
            <a:fillRect/>
          </a:stretch>
        </p:blipFill>
        <p:spPr>
          <a:xfrm>
            <a:off x="5567631" y="2610051"/>
            <a:ext cx="5667375" cy="2505075"/>
          </a:xfrm>
          <a:prstGeom prst="rect">
            <a:avLst/>
          </a:prstGeom>
        </p:spPr>
      </p:pic>
      <p:sp>
        <p:nvSpPr>
          <p:cNvPr id="8" name="TextBox 7">
            <a:extLst>
              <a:ext uri="{FF2B5EF4-FFF2-40B4-BE49-F238E27FC236}">
                <a16:creationId xmlns:a16="http://schemas.microsoft.com/office/drawing/2014/main" id="{269B0C66-2589-411A-B1AC-A5A13F9578D7}"/>
              </a:ext>
            </a:extLst>
          </p:cNvPr>
          <p:cNvSpPr txBox="1"/>
          <p:nvPr/>
        </p:nvSpPr>
        <p:spPr>
          <a:xfrm>
            <a:off x="7280857" y="1850264"/>
            <a:ext cx="2979312" cy="369332"/>
          </a:xfrm>
          <a:prstGeom prst="rect">
            <a:avLst/>
          </a:prstGeom>
          <a:noFill/>
          <a:ln>
            <a:solidFill>
              <a:srgbClr val="FF0000"/>
            </a:solidFill>
          </a:ln>
        </p:spPr>
        <p:txBody>
          <a:bodyPr wrap="square" rtlCol="0">
            <a:spAutoFit/>
          </a:bodyPr>
          <a:lstStyle/>
          <a:p>
            <a:r>
              <a:rPr lang="en-US" b="1" dirty="0"/>
              <a:t>PMT (Photo-Multiplier Tube)</a:t>
            </a:r>
          </a:p>
        </p:txBody>
      </p:sp>
      <p:sp>
        <p:nvSpPr>
          <p:cNvPr id="9" name="Rectangle 8">
            <a:extLst>
              <a:ext uri="{FF2B5EF4-FFF2-40B4-BE49-F238E27FC236}">
                <a16:creationId xmlns:a16="http://schemas.microsoft.com/office/drawing/2014/main" id="{7DCAE5D4-05CF-4179-9088-49F91677667E}"/>
              </a:ext>
            </a:extLst>
          </p:cNvPr>
          <p:cNvSpPr/>
          <p:nvPr/>
        </p:nvSpPr>
        <p:spPr>
          <a:xfrm>
            <a:off x="7650051" y="4589172"/>
            <a:ext cx="566670" cy="206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6C7E4C-6177-49C4-BBEC-5762C88F8234}"/>
              </a:ext>
            </a:extLst>
          </p:cNvPr>
          <p:cNvSpPr/>
          <p:nvPr/>
        </p:nvSpPr>
        <p:spPr>
          <a:xfrm>
            <a:off x="6083121" y="4232856"/>
            <a:ext cx="910107" cy="141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000E67-93DA-4D3A-A5ED-CEE5F6BD001D}"/>
              </a:ext>
            </a:extLst>
          </p:cNvPr>
          <p:cNvSpPr/>
          <p:nvPr/>
        </p:nvSpPr>
        <p:spPr>
          <a:xfrm>
            <a:off x="9229859" y="4975538"/>
            <a:ext cx="450761" cy="1717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A5B876-0462-45B1-813A-2F61C70CF907}"/>
              </a:ext>
            </a:extLst>
          </p:cNvPr>
          <p:cNvSpPr txBox="1"/>
          <p:nvPr/>
        </p:nvSpPr>
        <p:spPr>
          <a:xfrm>
            <a:off x="5915696" y="5325740"/>
            <a:ext cx="5252434" cy="923330"/>
          </a:xfrm>
          <a:prstGeom prst="rect">
            <a:avLst/>
          </a:prstGeom>
          <a:noFill/>
        </p:spPr>
        <p:txBody>
          <a:bodyPr wrap="square" rtlCol="0">
            <a:spAutoFit/>
          </a:bodyPr>
          <a:lstStyle/>
          <a:p>
            <a:r>
              <a:rPr lang="en-US" dirty="0"/>
              <a:t>6 dynodes, each dynode has amplification factor of 5</a:t>
            </a:r>
          </a:p>
          <a:p>
            <a:endParaRPr lang="en-US" dirty="0"/>
          </a:p>
          <a:p>
            <a:r>
              <a:rPr lang="en-US" dirty="0"/>
              <a:t>Total amplification factor = 5^6 = 15,625</a:t>
            </a:r>
          </a:p>
        </p:txBody>
      </p:sp>
      <p:pic>
        <p:nvPicPr>
          <p:cNvPr id="13" name="Picture 12">
            <a:extLst>
              <a:ext uri="{FF2B5EF4-FFF2-40B4-BE49-F238E27FC236}">
                <a16:creationId xmlns:a16="http://schemas.microsoft.com/office/drawing/2014/main" id="{72968609-DA84-4D9D-AD82-00757751BD02}"/>
              </a:ext>
            </a:extLst>
          </p:cNvPr>
          <p:cNvPicPr>
            <a:picLocks noChangeAspect="1"/>
          </p:cNvPicPr>
          <p:nvPr/>
        </p:nvPicPr>
        <p:blipFill rotWithShape="1">
          <a:blip r:embed="rId4"/>
          <a:srcRect l="12427" t="9869" r="13011" b="7553"/>
          <a:stretch/>
        </p:blipFill>
        <p:spPr>
          <a:xfrm>
            <a:off x="1192436" y="2317487"/>
            <a:ext cx="3194967" cy="2179805"/>
          </a:xfrm>
          <a:prstGeom prst="rect">
            <a:avLst/>
          </a:prstGeom>
        </p:spPr>
      </p:pic>
      <p:sp>
        <p:nvSpPr>
          <p:cNvPr id="14" name="Rectangle 13">
            <a:extLst>
              <a:ext uri="{FF2B5EF4-FFF2-40B4-BE49-F238E27FC236}">
                <a16:creationId xmlns:a16="http://schemas.microsoft.com/office/drawing/2014/main" id="{5A23E923-E2BE-464A-B5DB-C0E5F7973DBE}"/>
              </a:ext>
            </a:extLst>
          </p:cNvPr>
          <p:cNvSpPr/>
          <p:nvPr/>
        </p:nvSpPr>
        <p:spPr>
          <a:xfrm>
            <a:off x="826227" y="4621098"/>
            <a:ext cx="4168462" cy="646331"/>
          </a:xfrm>
          <a:prstGeom prst="rect">
            <a:avLst/>
          </a:prstGeom>
        </p:spPr>
        <p:txBody>
          <a:bodyPr wrap="square">
            <a:spAutoFit/>
          </a:bodyPr>
          <a:lstStyle/>
          <a:p>
            <a:r>
              <a:rPr lang="en-US" dirty="0"/>
              <a:t>Photodiodes are semiconductor diodes that convert light into electrical signals.</a:t>
            </a:r>
          </a:p>
        </p:txBody>
      </p:sp>
      <p:sp>
        <p:nvSpPr>
          <p:cNvPr id="15" name="Rectangle 14">
            <a:extLst>
              <a:ext uri="{FF2B5EF4-FFF2-40B4-BE49-F238E27FC236}">
                <a16:creationId xmlns:a16="http://schemas.microsoft.com/office/drawing/2014/main" id="{79B546C6-13B6-4997-B86C-8CDD29903E5B}"/>
              </a:ext>
            </a:extLst>
          </p:cNvPr>
          <p:cNvSpPr/>
          <p:nvPr/>
        </p:nvSpPr>
        <p:spPr>
          <a:xfrm>
            <a:off x="1999578" y="1824349"/>
            <a:ext cx="1389483" cy="369332"/>
          </a:xfrm>
          <a:prstGeom prst="rect">
            <a:avLst/>
          </a:prstGeom>
          <a:ln>
            <a:solidFill>
              <a:srgbClr val="FF0000"/>
            </a:solidFill>
          </a:ln>
        </p:spPr>
        <p:txBody>
          <a:bodyPr wrap="none">
            <a:spAutoFit/>
          </a:bodyPr>
          <a:lstStyle/>
          <a:p>
            <a:r>
              <a:rPr lang="en-US" b="1" dirty="0"/>
              <a:t>Photodiodes</a:t>
            </a:r>
          </a:p>
        </p:txBody>
      </p:sp>
    </p:spTree>
    <p:extLst>
      <p:ext uri="{BB962C8B-B14F-4D97-AF65-F5344CB8AC3E}">
        <p14:creationId xmlns:p14="http://schemas.microsoft.com/office/powerpoint/2010/main" val="4104102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1935AC-54D9-4355-90FF-EDD2192768C4}"/>
              </a:ext>
            </a:extLst>
          </p:cNvPr>
          <p:cNvPicPr>
            <a:picLocks noChangeAspect="1"/>
          </p:cNvPicPr>
          <p:nvPr/>
        </p:nvPicPr>
        <p:blipFill>
          <a:blip r:embed="rId3"/>
          <a:stretch>
            <a:fillRect/>
          </a:stretch>
        </p:blipFill>
        <p:spPr>
          <a:xfrm>
            <a:off x="2134543" y="3002405"/>
            <a:ext cx="3129826" cy="3096530"/>
          </a:xfrm>
          <a:prstGeom prst="rect">
            <a:avLst/>
          </a:prstGeom>
        </p:spPr>
      </p:pic>
      <p:sp>
        <p:nvSpPr>
          <p:cNvPr id="2" name="Title 1">
            <a:extLst>
              <a:ext uri="{FF2B5EF4-FFF2-40B4-BE49-F238E27FC236}">
                <a16:creationId xmlns:a16="http://schemas.microsoft.com/office/drawing/2014/main" id="{5B9ED9EE-AD57-4DAD-8BBC-DB977F62639E}"/>
              </a:ext>
            </a:extLst>
          </p:cNvPr>
          <p:cNvSpPr>
            <a:spLocks noGrp="1"/>
          </p:cNvSpPr>
          <p:nvPr>
            <p:ph type="title"/>
          </p:nvPr>
        </p:nvSpPr>
        <p:spPr/>
        <p:txBody>
          <a:bodyPr/>
          <a:lstStyle/>
          <a:p>
            <a:r>
              <a:rPr lang="en-US" altLang="zh-CN" dirty="0"/>
              <a:t>Survey Meter: Geiger-Mueller Counters</a:t>
            </a:r>
            <a:endParaRPr lang="en-US" dirty="0"/>
          </a:p>
        </p:txBody>
      </p:sp>
      <p:sp>
        <p:nvSpPr>
          <p:cNvPr id="3" name="Date Placeholder 2">
            <a:extLst>
              <a:ext uri="{FF2B5EF4-FFF2-40B4-BE49-F238E27FC236}">
                <a16:creationId xmlns:a16="http://schemas.microsoft.com/office/drawing/2014/main" id="{1EF74AC9-8346-44AC-AC51-470D2AC033EA}"/>
              </a:ext>
            </a:extLst>
          </p:cNvPr>
          <p:cNvSpPr>
            <a:spLocks noGrp="1"/>
          </p:cNvSpPr>
          <p:nvPr>
            <p:ph type="dt" sz="half" idx="10"/>
          </p:nvPr>
        </p:nvSpPr>
        <p:spPr/>
        <p:txBody>
          <a:bodyPr/>
          <a:lstStyle/>
          <a:p>
            <a:r>
              <a:rPr lang="en-US"/>
              <a:t>BME2104 -《生物医学影像技术》</a:t>
            </a:r>
            <a:endParaRPr lang="en-US" dirty="0"/>
          </a:p>
        </p:txBody>
      </p:sp>
      <p:sp>
        <p:nvSpPr>
          <p:cNvPr id="4" name="Footer Placeholder 3">
            <a:extLst>
              <a:ext uri="{FF2B5EF4-FFF2-40B4-BE49-F238E27FC236}">
                <a16:creationId xmlns:a16="http://schemas.microsoft.com/office/drawing/2014/main" id="{8E99587D-CAC3-4CDB-AF7B-A68129B95E83}"/>
              </a:ext>
            </a:extLst>
          </p:cNvPr>
          <p:cNvSpPr>
            <a:spLocks noGrp="1"/>
          </p:cNvSpPr>
          <p:nvPr>
            <p:ph type="ftr" sz="quarter" idx="11"/>
          </p:nvPr>
        </p:nvSpPr>
        <p:spPr/>
        <p:txBody>
          <a:bodyPr/>
          <a:lstStyle/>
          <a:p>
            <a:r>
              <a:rPr lang="en-US"/>
              <a:t>Lecture 7: Radiation Detection</a:t>
            </a:r>
          </a:p>
        </p:txBody>
      </p:sp>
      <p:sp>
        <p:nvSpPr>
          <p:cNvPr id="5" name="Slide Number Placeholder 4">
            <a:extLst>
              <a:ext uri="{FF2B5EF4-FFF2-40B4-BE49-F238E27FC236}">
                <a16:creationId xmlns:a16="http://schemas.microsoft.com/office/drawing/2014/main" id="{ED7A438E-55A6-42A8-9A8C-D744C454C989}"/>
              </a:ext>
            </a:extLst>
          </p:cNvPr>
          <p:cNvSpPr>
            <a:spLocks noGrp="1"/>
          </p:cNvSpPr>
          <p:nvPr>
            <p:ph type="sldNum" sz="quarter" idx="12"/>
          </p:nvPr>
        </p:nvSpPr>
        <p:spPr/>
        <p:txBody>
          <a:bodyPr/>
          <a:lstStyle/>
          <a:p>
            <a:fld id="{521CE3F2-4AEB-D446-A39E-E6B6B04BE5C1}" type="slidenum">
              <a:rPr lang="en-US" smtClean="0"/>
              <a:t>19</a:t>
            </a:fld>
            <a:endParaRPr lang="en-US"/>
          </a:p>
        </p:txBody>
      </p:sp>
      <p:pic>
        <p:nvPicPr>
          <p:cNvPr id="7" name="Picture 6">
            <a:extLst>
              <a:ext uri="{FF2B5EF4-FFF2-40B4-BE49-F238E27FC236}">
                <a16:creationId xmlns:a16="http://schemas.microsoft.com/office/drawing/2014/main" id="{4A4B661E-8E32-47B8-A5D4-C515E49DA33F}"/>
              </a:ext>
            </a:extLst>
          </p:cNvPr>
          <p:cNvPicPr>
            <a:picLocks noChangeAspect="1"/>
          </p:cNvPicPr>
          <p:nvPr/>
        </p:nvPicPr>
        <p:blipFill>
          <a:blip r:embed="rId4"/>
          <a:stretch>
            <a:fillRect/>
          </a:stretch>
        </p:blipFill>
        <p:spPr>
          <a:xfrm>
            <a:off x="7559320" y="2700270"/>
            <a:ext cx="2775085" cy="3301286"/>
          </a:xfrm>
          <a:prstGeom prst="rect">
            <a:avLst/>
          </a:prstGeom>
        </p:spPr>
      </p:pic>
      <p:sp>
        <p:nvSpPr>
          <p:cNvPr id="8" name="Rectangle 7">
            <a:extLst>
              <a:ext uri="{FF2B5EF4-FFF2-40B4-BE49-F238E27FC236}">
                <a16:creationId xmlns:a16="http://schemas.microsoft.com/office/drawing/2014/main" id="{486DF55C-B6FE-4F0F-BEF3-1CD7D8983D59}"/>
              </a:ext>
            </a:extLst>
          </p:cNvPr>
          <p:cNvSpPr/>
          <p:nvPr/>
        </p:nvSpPr>
        <p:spPr>
          <a:xfrm>
            <a:off x="7245801" y="1508169"/>
            <a:ext cx="3924475" cy="923330"/>
          </a:xfrm>
          <a:prstGeom prst="rect">
            <a:avLst/>
          </a:prstGeom>
          <a:ln>
            <a:solidFill>
              <a:srgbClr val="FF0000"/>
            </a:solidFill>
          </a:ln>
        </p:spPr>
        <p:txBody>
          <a:bodyPr wrap="square">
            <a:spAutoFit/>
          </a:bodyPr>
          <a:lstStyle/>
          <a:p>
            <a:pPr marL="285750" indent="-285750">
              <a:buFont typeface="Arial" panose="020B0604020202020204" pitchFamily="34" charset="0"/>
              <a:buChar char="•"/>
            </a:pPr>
            <a:r>
              <a:rPr lang="pt-BR" dirty="0"/>
              <a:t>Operated in </a:t>
            </a:r>
            <a:r>
              <a:rPr lang="pt-BR" b="1" dirty="0"/>
              <a:t>Pulse Mode</a:t>
            </a:r>
          </a:p>
          <a:p>
            <a:pPr marL="285750" indent="-285750">
              <a:buFont typeface="Arial" panose="020B0604020202020204" pitchFamily="34" charset="0"/>
              <a:buChar char="•"/>
            </a:pPr>
            <a:r>
              <a:rPr lang="pt-BR" dirty="0"/>
              <a:t>Good for surveying </a:t>
            </a:r>
            <a:r>
              <a:rPr lang="pt-BR" b="1" dirty="0"/>
              <a:t>radioactive contamination </a:t>
            </a:r>
            <a:endParaRPr lang="en-US" b="1" dirty="0"/>
          </a:p>
        </p:txBody>
      </p:sp>
      <p:sp>
        <p:nvSpPr>
          <p:cNvPr id="9" name="TextBox 8">
            <a:extLst>
              <a:ext uri="{FF2B5EF4-FFF2-40B4-BE49-F238E27FC236}">
                <a16:creationId xmlns:a16="http://schemas.microsoft.com/office/drawing/2014/main" id="{F68ECC7C-F345-40AF-A6B8-BBB78F77FDB4}"/>
              </a:ext>
            </a:extLst>
          </p:cNvPr>
          <p:cNvSpPr txBox="1"/>
          <p:nvPr/>
        </p:nvSpPr>
        <p:spPr>
          <a:xfrm>
            <a:off x="10655120" y="2936384"/>
            <a:ext cx="1030311" cy="646331"/>
          </a:xfrm>
          <a:prstGeom prst="rect">
            <a:avLst/>
          </a:prstGeom>
          <a:noFill/>
          <a:ln>
            <a:solidFill>
              <a:schemeClr val="tx1"/>
            </a:solidFill>
          </a:ln>
        </p:spPr>
        <p:txBody>
          <a:bodyPr wrap="square" rtlCol="0">
            <a:spAutoFit/>
          </a:bodyPr>
          <a:lstStyle/>
          <a:p>
            <a:r>
              <a:rPr lang="en-US" dirty="0"/>
              <a:t>Pancake probe</a:t>
            </a:r>
          </a:p>
        </p:txBody>
      </p:sp>
      <p:cxnSp>
        <p:nvCxnSpPr>
          <p:cNvPr id="11" name="Straight Arrow Connector 10">
            <a:extLst>
              <a:ext uri="{FF2B5EF4-FFF2-40B4-BE49-F238E27FC236}">
                <a16:creationId xmlns:a16="http://schemas.microsoft.com/office/drawing/2014/main" id="{77B393C6-21D7-4902-8DF7-6F6D8D39DB1D}"/>
              </a:ext>
            </a:extLst>
          </p:cNvPr>
          <p:cNvCxnSpPr>
            <a:endCxn id="9" idx="1"/>
          </p:cNvCxnSpPr>
          <p:nvPr/>
        </p:nvCxnSpPr>
        <p:spPr>
          <a:xfrm flipV="1">
            <a:off x="10170017" y="3259550"/>
            <a:ext cx="485103" cy="631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Rectangle 11">
            <a:extLst>
              <a:ext uri="{FF2B5EF4-FFF2-40B4-BE49-F238E27FC236}">
                <a16:creationId xmlns:a16="http://schemas.microsoft.com/office/drawing/2014/main" id="{5432B743-34AF-4453-968D-F364C0FF5152}"/>
              </a:ext>
            </a:extLst>
          </p:cNvPr>
          <p:cNvSpPr/>
          <p:nvPr/>
        </p:nvSpPr>
        <p:spPr>
          <a:xfrm>
            <a:off x="1185169" y="1267656"/>
            <a:ext cx="5396248" cy="1477328"/>
          </a:xfrm>
          <a:prstGeom prst="rect">
            <a:avLst/>
          </a:prstGeom>
        </p:spPr>
        <p:txBody>
          <a:bodyPr wrap="square">
            <a:spAutoFit/>
          </a:bodyPr>
          <a:lstStyle/>
          <a:p>
            <a:pPr marL="285750" indent="-285750">
              <a:buFont typeface="Arial" panose="020B0604020202020204" pitchFamily="34" charset="0"/>
              <a:buChar char="•"/>
            </a:pPr>
            <a:r>
              <a:rPr lang="en-US" dirty="0"/>
              <a:t>In </a:t>
            </a:r>
            <a:r>
              <a:rPr lang="en-US" b="1" dirty="0"/>
              <a:t>pulse mode</a:t>
            </a:r>
            <a:r>
              <a:rPr lang="en-US" dirty="0"/>
              <a:t>, the signal from each interaction is processed individually. </a:t>
            </a:r>
          </a:p>
          <a:p>
            <a:pPr marL="285750" indent="-285750">
              <a:buFont typeface="Arial" panose="020B0604020202020204" pitchFamily="34" charset="0"/>
              <a:buChar char="•"/>
            </a:pPr>
            <a:r>
              <a:rPr lang="en-US" dirty="0"/>
              <a:t>In </a:t>
            </a:r>
            <a:r>
              <a:rPr lang="en-US" b="1" dirty="0"/>
              <a:t>current mode</a:t>
            </a:r>
            <a:r>
              <a:rPr lang="en-US" dirty="0"/>
              <a:t>, the electrical signals from individual interactions are averaged together, forming a net current signal.</a:t>
            </a:r>
          </a:p>
        </p:txBody>
      </p:sp>
    </p:spTree>
    <p:extLst>
      <p:ext uri="{BB962C8B-B14F-4D97-AF65-F5344CB8AC3E}">
        <p14:creationId xmlns:p14="http://schemas.microsoft.com/office/powerpoint/2010/main" val="3418988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4064-7662-4B6B-8C36-CB89138F3F9C}"/>
              </a:ext>
            </a:extLst>
          </p:cNvPr>
          <p:cNvSpPr>
            <a:spLocks noGrp="1"/>
          </p:cNvSpPr>
          <p:nvPr>
            <p:ph type="title"/>
          </p:nvPr>
        </p:nvSpPr>
        <p:spPr/>
        <p:txBody>
          <a:bodyPr>
            <a:normAutofit/>
          </a:bodyPr>
          <a:lstStyle/>
          <a:p>
            <a:r>
              <a:rPr lang="en-US" sz="3200" dirty="0"/>
              <a:t>Lecture 7: Radiation Detect</a:t>
            </a:r>
            <a:r>
              <a:rPr lang="en-US" altLang="zh-CN" sz="3200" dirty="0"/>
              <a:t>ion</a:t>
            </a:r>
            <a:endParaRPr lang="en-US" sz="3200" dirty="0"/>
          </a:p>
        </p:txBody>
      </p:sp>
      <p:sp>
        <p:nvSpPr>
          <p:cNvPr id="3" name="Content Placeholder 2">
            <a:extLst>
              <a:ext uri="{FF2B5EF4-FFF2-40B4-BE49-F238E27FC236}">
                <a16:creationId xmlns:a16="http://schemas.microsoft.com/office/drawing/2014/main" id="{07F3E896-0475-4F9D-9F9E-57A28A517AF3}"/>
              </a:ext>
            </a:extLst>
          </p:cNvPr>
          <p:cNvSpPr>
            <a:spLocks noGrp="1"/>
          </p:cNvSpPr>
          <p:nvPr>
            <p:ph idx="1"/>
          </p:nvPr>
        </p:nvSpPr>
        <p:spPr>
          <a:xfrm>
            <a:off x="838200" y="1531625"/>
            <a:ext cx="10515600" cy="4645338"/>
          </a:xfrm>
        </p:spPr>
        <p:txBody>
          <a:bodyPr>
            <a:normAutofit fontScale="85000" lnSpcReduction="20000"/>
          </a:bodyPr>
          <a:lstStyle/>
          <a:p>
            <a:pPr>
              <a:buFont typeface="Wingdings" panose="05000000000000000000" pitchFamily="2" charset="2"/>
              <a:buChar char="q"/>
            </a:pPr>
            <a:r>
              <a:rPr lang="en-US" sz="2400" dirty="0"/>
              <a:t>Introduction to Radiation Detector</a:t>
            </a:r>
          </a:p>
          <a:p>
            <a:pPr lvl="1"/>
            <a:r>
              <a:rPr lang="en-US" sz="1800" dirty="0"/>
              <a:t>Imaging Detector</a:t>
            </a:r>
          </a:p>
          <a:p>
            <a:pPr lvl="1"/>
            <a:r>
              <a:rPr lang="en-US" sz="1800" dirty="0"/>
              <a:t>Radiation </a:t>
            </a:r>
            <a:r>
              <a:rPr lang="en-US" altLang="zh-CN" sz="1800" dirty="0"/>
              <a:t>Survey Detector</a:t>
            </a:r>
          </a:p>
          <a:p>
            <a:pPr lvl="1"/>
            <a:r>
              <a:rPr lang="en-US" sz="1800" dirty="0"/>
              <a:t>Dosimeter </a:t>
            </a:r>
          </a:p>
          <a:p>
            <a:pPr lvl="1"/>
            <a:endParaRPr lang="en-US" sz="1800" dirty="0"/>
          </a:p>
          <a:p>
            <a:pPr>
              <a:buFont typeface="Wingdings" panose="05000000000000000000" pitchFamily="2" charset="2"/>
              <a:buChar char="q"/>
            </a:pPr>
            <a:r>
              <a:rPr lang="en-US" sz="2400" dirty="0"/>
              <a:t>Properties of Imaging Detectors</a:t>
            </a:r>
          </a:p>
          <a:p>
            <a:pPr lvl="1"/>
            <a:r>
              <a:rPr lang="en-US" sz="1800" dirty="0"/>
              <a:t>Field coverage</a:t>
            </a:r>
          </a:p>
          <a:p>
            <a:pPr lvl="1"/>
            <a:r>
              <a:rPr lang="en-US" sz="1800" dirty="0"/>
              <a:t>Fill factor</a:t>
            </a:r>
          </a:p>
          <a:p>
            <a:pPr lvl="1"/>
            <a:r>
              <a:rPr lang="en-US" sz="1800" dirty="0"/>
              <a:t>Readout speed</a:t>
            </a:r>
          </a:p>
          <a:p>
            <a:pPr lvl="1"/>
            <a:r>
              <a:rPr lang="en-US" sz="1800" dirty="0"/>
              <a:t>Uniformity</a:t>
            </a:r>
          </a:p>
          <a:p>
            <a:pPr lvl="1"/>
            <a:r>
              <a:rPr lang="en-US" sz="1800" dirty="0"/>
              <a:t>Dynamic range</a:t>
            </a:r>
          </a:p>
          <a:p>
            <a:pPr lvl="1"/>
            <a:r>
              <a:rPr lang="en-US" sz="1800" dirty="0"/>
              <a:t>Pixel size</a:t>
            </a:r>
          </a:p>
          <a:p>
            <a:pPr lvl="1"/>
            <a:r>
              <a:rPr lang="en-US" sz="1800" dirty="0"/>
              <a:t>Quantum efficiency</a:t>
            </a:r>
          </a:p>
          <a:p>
            <a:pPr lvl="1"/>
            <a:r>
              <a:rPr lang="en-US" sz="1800" dirty="0"/>
              <a:t>Sensitivity </a:t>
            </a:r>
          </a:p>
          <a:p>
            <a:pPr lvl="1"/>
            <a:r>
              <a:rPr lang="en-US" sz="1800" dirty="0"/>
              <a:t>Detector Electronic noise</a:t>
            </a:r>
          </a:p>
          <a:p>
            <a:pPr>
              <a:buFont typeface="Wingdings" panose="05000000000000000000" pitchFamily="2" charset="2"/>
              <a:buChar char="q"/>
            </a:pPr>
            <a:endParaRPr lang="en-US" sz="2400" dirty="0"/>
          </a:p>
          <a:p>
            <a:pPr>
              <a:buFont typeface="Wingdings" panose="05000000000000000000" pitchFamily="2" charset="2"/>
              <a:buChar char="q"/>
            </a:pPr>
            <a:r>
              <a:rPr lang="en-US" sz="2400" dirty="0"/>
              <a:t>Detector Anti-Scatter Grid</a:t>
            </a:r>
          </a:p>
        </p:txBody>
      </p:sp>
      <p:sp>
        <p:nvSpPr>
          <p:cNvPr id="4" name="Date Placeholder 3">
            <a:extLst>
              <a:ext uri="{FF2B5EF4-FFF2-40B4-BE49-F238E27FC236}">
                <a16:creationId xmlns:a16="http://schemas.microsoft.com/office/drawing/2014/main" id="{BFF11C4C-97CA-4EAC-91A5-FE3E0D94C75E}"/>
              </a:ext>
            </a:extLst>
          </p:cNvPr>
          <p:cNvSpPr>
            <a:spLocks noGrp="1"/>
          </p:cNvSpPr>
          <p:nvPr>
            <p:ph type="dt" sz="half" idx="10"/>
          </p:nvPr>
        </p:nvSpPr>
        <p:spPr>
          <a:prstGeom prst="rect">
            <a:avLst/>
          </a:prstGeom>
        </p:spPr>
        <p:txBody>
          <a:bodyPr/>
          <a:lstStyle/>
          <a:p>
            <a:r>
              <a:rPr lang="en-US"/>
              <a:t>BME2104 -《生物医学影像技术》</a:t>
            </a:r>
            <a:endParaRPr lang="en-US" dirty="0"/>
          </a:p>
        </p:txBody>
      </p:sp>
      <p:sp>
        <p:nvSpPr>
          <p:cNvPr id="5" name="Footer Placeholder 4">
            <a:extLst>
              <a:ext uri="{FF2B5EF4-FFF2-40B4-BE49-F238E27FC236}">
                <a16:creationId xmlns:a16="http://schemas.microsoft.com/office/drawing/2014/main" id="{15B969BA-8F2F-45D1-B815-5F8B68FDF1A8}"/>
              </a:ext>
            </a:extLst>
          </p:cNvPr>
          <p:cNvSpPr>
            <a:spLocks noGrp="1"/>
          </p:cNvSpPr>
          <p:nvPr>
            <p:ph type="ftr" sz="quarter" idx="11"/>
          </p:nvPr>
        </p:nvSpPr>
        <p:spPr>
          <a:prstGeom prst="rect">
            <a:avLst/>
          </a:prstGeom>
        </p:spPr>
        <p:txBody>
          <a:bodyPr/>
          <a:lstStyle/>
          <a:p>
            <a:r>
              <a:rPr lang="en-US"/>
              <a:t>Lecture 7: Radiation Detection</a:t>
            </a:r>
          </a:p>
        </p:txBody>
      </p:sp>
      <p:sp>
        <p:nvSpPr>
          <p:cNvPr id="6" name="Slide Number Placeholder 5">
            <a:extLst>
              <a:ext uri="{FF2B5EF4-FFF2-40B4-BE49-F238E27FC236}">
                <a16:creationId xmlns:a16="http://schemas.microsoft.com/office/drawing/2014/main" id="{1E56E29C-DE5F-4003-9BD3-0734C2E69A38}"/>
              </a:ext>
            </a:extLst>
          </p:cNvPr>
          <p:cNvSpPr>
            <a:spLocks noGrp="1"/>
          </p:cNvSpPr>
          <p:nvPr>
            <p:ph type="sldNum" sz="quarter" idx="12"/>
          </p:nvPr>
        </p:nvSpPr>
        <p:spPr>
          <a:prstGeom prst="rect">
            <a:avLst/>
          </a:prstGeom>
        </p:spPr>
        <p:txBody>
          <a:bodyPr/>
          <a:lstStyle/>
          <a:p>
            <a:fld id="{521CE3F2-4AEB-D446-A39E-E6B6B04BE5C1}" type="slidenum">
              <a:rPr lang="en-US" smtClean="0"/>
              <a:t>2</a:t>
            </a:fld>
            <a:endParaRPr lang="en-US"/>
          </a:p>
        </p:txBody>
      </p:sp>
    </p:spTree>
    <p:extLst>
      <p:ext uri="{BB962C8B-B14F-4D97-AF65-F5344CB8AC3E}">
        <p14:creationId xmlns:p14="http://schemas.microsoft.com/office/powerpoint/2010/main" val="4097167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AC6BD7-15A2-42B9-9B6B-0E2A60BEA01D}"/>
              </a:ext>
            </a:extLst>
          </p:cNvPr>
          <p:cNvSpPr>
            <a:spLocks noGrp="1"/>
          </p:cNvSpPr>
          <p:nvPr>
            <p:ph type="title"/>
          </p:nvPr>
        </p:nvSpPr>
        <p:spPr/>
        <p:txBody>
          <a:bodyPr>
            <a:normAutofit/>
          </a:bodyPr>
          <a:lstStyle/>
          <a:p>
            <a:r>
              <a:rPr lang="en-US" dirty="0"/>
              <a:t>Survey </a:t>
            </a:r>
            <a:r>
              <a:rPr lang="en-US" altLang="zh-CN" dirty="0"/>
              <a:t>Meter</a:t>
            </a:r>
            <a:r>
              <a:rPr lang="zh-CN" altLang="en-US" dirty="0"/>
              <a:t>：</a:t>
            </a:r>
            <a:r>
              <a:rPr lang="en-US" dirty="0"/>
              <a:t>Ionization Chambers</a:t>
            </a:r>
          </a:p>
        </p:txBody>
      </p:sp>
      <p:sp>
        <p:nvSpPr>
          <p:cNvPr id="4" name="Date Placeholder 3">
            <a:extLst>
              <a:ext uri="{FF2B5EF4-FFF2-40B4-BE49-F238E27FC236}">
                <a16:creationId xmlns:a16="http://schemas.microsoft.com/office/drawing/2014/main" id="{5065733D-4BA8-4B97-AA42-8FE9035FE377}"/>
              </a:ext>
            </a:extLst>
          </p:cNvPr>
          <p:cNvSpPr>
            <a:spLocks noGrp="1"/>
          </p:cNvSpPr>
          <p:nvPr>
            <p:ph type="dt" sz="half" idx="10"/>
          </p:nvPr>
        </p:nvSpPr>
        <p:spPr/>
        <p:txBody>
          <a:bodyPr/>
          <a:lstStyle/>
          <a:p>
            <a:r>
              <a:rPr lang="en-US"/>
              <a:t>BME2104 -《生物医学影像技术》</a:t>
            </a:r>
          </a:p>
        </p:txBody>
      </p:sp>
      <p:sp>
        <p:nvSpPr>
          <p:cNvPr id="5" name="Footer Placeholder 4">
            <a:extLst>
              <a:ext uri="{FF2B5EF4-FFF2-40B4-BE49-F238E27FC236}">
                <a16:creationId xmlns:a16="http://schemas.microsoft.com/office/drawing/2014/main" id="{171AA603-798D-4D92-B0CB-83E4D17F10C2}"/>
              </a:ext>
            </a:extLst>
          </p:cNvPr>
          <p:cNvSpPr>
            <a:spLocks noGrp="1"/>
          </p:cNvSpPr>
          <p:nvPr>
            <p:ph type="ftr" sz="quarter" idx="11"/>
          </p:nvPr>
        </p:nvSpPr>
        <p:spPr/>
        <p:txBody>
          <a:bodyPr/>
          <a:lstStyle/>
          <a:p>
            <a:r>
              <a:rPr lang="en-US"/>
              <a:t>Lecture 7: Radiation Detection</a:t>
            </a:r>
          </a:p>
        </p:txBody>
      </p:sp>
      <p:sp>
        <p:nvSpPr>
          <p:cNvPr id="6" name="Slide Number Placeholder 5">
            <a:extLst>
              <a:ext uri="{FF2B5EF4-FFF2-40B4-BE49-F238E27FC236}">
                <a16:creationId xmlns:a16="http://schemas.microsoft.com/office/drawing/2014/main" id="{CA7C6AE9-A428-464C-AFEF-65512412AF1A}"/>
              </a:ext>
            </a:extLst>
          </p:cNvPr>
          <p:cNvSpPr>
            <a:spLocks noGrp="1"/>
          </p:cNvSpPr>
          <p:nvPr>
            <p:ph type="sldNum" sz="quarter" idx="12"/>
          </p:nvPr>
        </p:nvSpPr>
        <p:spPr/>
        <p:txBody>
          <a:bodyPr/>
          <a:lstStyle/>
          <a:p>
            <a:fld id="{521CE3F2-4AEB-D446-A39E-E6B6B04BE5C1}" type="slidenum">
              <a:rPr lang="en-US" smtClean="0"/>
              <a:t>20</a:t>
            </a:fld>
            <a:endParaRPr lang="en-US"/>
          </a:p>
        </p:txBody>
      </p:sp>
      <p:grpSp>
        <p:nvGrpSpPr>
          <p:cNvPr id="11" name="Group 10">
            <a:extLst>
              <a:ext uri="{FF2B5EF4-FFF2-40B4-BE49-F238E27FC236}">
                <a16:creationId xmlns:a16="http://schemas.microsoft.com/office/drawing/2014/main" id="{169C2B4C-356D-4640-A936-FB5C6BB5F477}"/>
              </a:ext>
            </a:extLst>
          </p:cNvPr>
          <p:cNvGrpSpPr/>
          <p:nvPr/>
        </p:nvGrpSpPr>
        <p:grpSpPr>
          <a:xfrm>
            <a:off x="1472150" y="1365823"/>
            <a:ext cx="3838575" cy="1975582"/>
            <a:chOff x="1785535" y="1509227"/>
            <a:chExt cx="3838575" cy="1975582"/>
          </a:xfrm>
        </p:grpSpPr>
        <p:pic>
          <p:nvPicPr>
            <p:cNvPr id="7172" name="Picture 4" descr="Bushberg-ch017-image004">
              <a:extLst>
                <a:ext uri="{FF2B5EF4-FFF2-40B4-BE49-F238E27FC236}">
                  <a16:creationId xmlns:a16="http://schemas.microsoft.com/office/drawing/2014/main" id="{EB27F208-FEE3-4A43-9FEB-84B22C759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535" y="2037009"/>
              <a:ext cx="3838575" cy="1447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E3C2355-4013-42E9-B62A-35823BF4A560}"/>
                </a:ext>
              </a:extLst>
            </p:cNvPr>
            <p:cNvSpPr/>
            <p:nvPr/>
          </p:nvSpPr>
          <p:spPr>
            <a:xfrm>
              <a:off x="2762952" y="1509227"/>
              <a:ext cx="2012089" cy="369332"/>
            </a:xfrm>
            <a:prstGeom prst="rect">
              <a:avLst/>
            </a:prstGeom>
          </p:spPr>
          <p:txBody>
            <a:bodyPr wrap="none">
              <a:spAutoFit/>
            </a:bodyPr>
            <a:lstStyle/>
            <a:p>
              <a:r>
                <a:rPr lang="en-US" b="1" dirty="0">
                  <a:solidFill>
                    <a:srgbClr val="000000"/>
                  </a:solidFill>
                  <a:latin typeface="Times New Roman" panose="02020603050405020304" pitchFamily="18" charset="0"/>
                </a:rPr>
                <a:t>Gas-filled detector</a:t>
              </a:r>
              <a:endParaRPr lang="en-US" b="1" dirty="0"/>
            </a:p>
          </p:txBody>
        </p:sp>
      </p:grpSp>
      <p:sp>
        <p:nvSpPr>
          <p:cNvPr id="10" name="Rectangle 9">
            <a:extLst>
              <a:ext uri="{FF2B5EF4-FFF2-40B4-BE49-F238E27FC236}">
                <a16:creationId xmlns:a16="http://schemas.microsoft.com/office/drawing/2014/main" id="{9B6EA3F3-4304-40D1-A7D5-3B260C8CBBE0}"/>
              </a:ext>
            </a:extLst>
          </p:cNvPr>
          <p:cNvSpPr/>
          <p:nvPr/>
        </p:nvSpPr>
        <p:spPr>
          <a:xfrm>
            <a:off x="781318" y="3758466"/>
            <a:ext cx="6096000" cy="2308324"/>
          </a:xfrm>
          <a:prstGeom prst="rect">
            <a:avLst/>
          </a:prstGeom>
        </p:spPr>
        <p:txBody>
          <a:bodyPr>
            <a:spAutoFit/>
          </a:bodyPr>
          <a:lstStyle/>
          <a:p>
            <a:r>
              <a:rPr lang="en-US" dirty="0"/>
              <a:t>A charged particle, such as a beta particle, is shown entering the detector from outside and creating </a:t>
            </a:r>
            <a:r>
              <a:rPr lang="en-US" b="1" dirty="0"/>
              <a:t>ion pairs </a:t>
            </a:r>
            <a:r>
              <a:rPr lang="en-US" dirty="0"/>
              <a:t>in the gas inside the detector. This can occur only if the detector has a sufficiently thin wall. When a thick-wall gas-filled detector is used to detect x-rays and γ-rays, the charged particles causing the ionization are mostly </a:t>
            </a:r>
            <a:r>
              <a:rPr lang="en-US" u="sng" dirty="0"/>
              <a:t>electrons generated by Compton and photoelectric interactions</a:t>
            </a:r>
            <a:r>
              <a:rPr lang="en-US" dirty="0"/>
              <a:t> of the incident x-rays or γ-rays in the detector wall or in the gas in the detector.</a:t>
            </a:r>
          </a:p>
        </p:txBody>
      </p:sp>
      <p:pic>
        <p:nvPicPr>
          <p:cNvPr id="14" name="Picture 13">
            <a:extLst>
              <a:ext uri="{FF2B5EF4-FFF2-40B4-BE49-F238E27FC236}">
                <a16:creationId xmlns:a16="http://schemas.microsoft.com/office/drawing/2014/main" id="{F42919B4-CE61-4179-8D77-0286F517E4E9}"/>
              </a:ext>
            </a:extLst>
          </p:cNvPr>
          <p:cNvPicPr>
            <a:picLocks noChangeAspect="1"/>
          </p:cNvPicPr>
          <p:nvPr/>
        </p:nvPicPr>
        <p:blipFill>
          <a:blip r:embed="rId3"/>
          <a:stretch>
            <a:fillRect/>
          </a:stretch>
        </p:blipFill>
        <p:spPr>
          <a:xfrm>
            <a:off x="7974639" y="2807467"/>
            <a:ext cx="2613770" cy="3164037"/>
          </a:xfrm>
          <a:prstGeom prst="rect">
            <a:avLst/>
          </a:prstGeom>
        </p:spPr>
      </p:pic>
      <p:sp>
        <p:nvSpPr>
          <p:cNvPr id="13" name="Rectangle 12">
            <a:extLst>
              <a:ext uri="{FF2B5EF4-FFF2-40B4-BE49-F238E27FC236}">
                <a16:creationId xmlns:a16="http://schemas.microsoft.com/office/drawing/2014/main" id="{86F2EF39-4D29-4E30-A959-4D0795B1B48E}"/>
              </a:ext>
            </a:extLst>
          </p:cNvPr>
          <p:cNvSpPr/>
          <p:nvPr/>
        </p:nvSpPr>
        <p:spPr>
          <a:xfrm>
            <a:off x="7211457" y="1615493"/>
            <a:ext cx="3924475" cy="923330"/>
          </a:xfrm>
          <a:prstGeom prst="rect">
            <a:avLst/>
          </a:prstGeom>
          <a:ln>
            <a:solidFill>
              <a:srgbClr val="FF0000"/>
            </a:solidFill>
          </a:ln>
        </p:spPr>
        <p:txBody>
          <a:bodyPr wrap="square">
            <a:spAutoFit/>
          </a:bodyPr>
          <a:lstStyle/>
          <a:p>
            <a:pPr marL="285750" indent="-285750">
              <a:buFont typeface="Arial" panose="020B0604020202020204" pitchFamily="34" charset="0"/>
              <a:buChar char="•"/>
            </a:pPr>
            <a:r>
              <a:rPr lang="pt-BR" dirty="0"/>
              <a:t>Operated in </a:t>
            </a:r>
            <a:r>
              <a:rPr lang="pt-BR" b="1" dirty="0"/>
              <a:t>Current Mode</a:t>
            </a:r>
          </a:p>
          <a:p>
            <a:pPr marL="285750" indent="-285750">
              <a:buFont typeface="Arial" panose="020B0604020202020204" pitchFamily="34" charset="0"/>
              <a:buChar char="•"/>
            </a:pPr>
            <a:r>
              <a:rPr lang="pt-BR" dirty="0"/>
              <a:t>Good for measuring </a:t>
            </a:r>
            <a:r>
              <a:rPr lang="pt-BR" b="1" dirty="0"/>
              <a:t>exposure rate </a:t>
            </a:r>
            <a:r>
              <a:rPr lang="pt-BR" dirty="0"/>
              <a:t>from 0.1 mR/h to 50 R/h</a:t>
            </a:r>
            <a:endParaRPr lang="en-US" dirty="0"/>
          </a:p>
        </p:txBody>
      </p:sp>
    </p:spTree>
    <p:extLst>
      <p:ext uri="{BB962C8B-B14F-4D97-AF65-F5344CB8AC3E}">
        <p14:creationId xmlns:p14="http://schemas.microsoft.com/office/powerpoint/2010/main" val="2968405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DEC7-C39A-4190-87CC-665CF5C99DFB}"/>
              </a:ext>
            </a:extLst>
          </p:cNvPr>
          <p:cNvSpPr>
            <a:spLocks noGrp="1"/>
          </p:cNvSpPr>
          <p:nvPr>
            <p:ph type="title"/>
          </p:nvPr>
        </p:nvSpPr>
        <p:spPr/>
        <p:txBody>
          <a:bodyPr/>
          <a:lstStyle/>
          <a:p>
            <a:r>
              <a:rPr lang="en-US" dirty="0"/>
              <a:t>Dosimeter</a:t>
            </a:r>
          </a:p>
        </p:txBody>
      </p:sp>
      <p:sp>
        <p:nvSpPr>
          <p:cNvPr id="3" name="Date Placeholder 2">
            <a:extLst>
              <a:ext uri="{FF2B5EF4-FFF2-40B4-BE49-F238E27FC236}">
                <a16:creationId xmlns:a16="http://schemas.microsoft.com/office/drawing/2014/main" id="{5A2AC657-C3BA-493C-9FE9-EB8666790AA2}"/>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B9658BE8-321B-4F87-ACCC-CDF6BA45D53B}"/>
              </a:ext>
            </a:extLst>
          </p:cNvPr>
          <p:cNvSpPr>
            <a:spLocks noGrp="1"/>
          </p:cNvSpPr>
          <p:nvPr>
            <p:ph type="ftr" sz="quarter" idx="11"/>
          </p:nvPr>
        </p:nvSpPr>
        <p:spPr/>
        <p:txBody>
          <a:bodyPr/>
          <a:lstStyle/>
          <a:p>
            <a:r>
              <a:rPr lang="en-US"/>
              <a:t>Lecture 7: Radiation Detection</a:t>
            </a:r>
          </a:p>
        </p:txBody>
      </p:sp>
      <p:sp>
        <p:nvSpPr>
          <p:cNvPr id="5" name="Slide Number Placeholder 4">
            <a:extLst>
              <a:ext uri="{FF2B5EF4-FFF2-40B4-BE49-F238E27FC236}">
                <a16:creationId xmlns:a16="http://schemas.microsoft.com/office/drawing/2014/main" id="{867E1E24-F3BD-4A5C-A14E-780E1CE6D64D}"/>
              </a:ext>
            </a:extLst>
          </p:cNvPr>
          <p:cNvSpPr>
            <a:spLocks noGrp="1"/>
          </p:cNvSpPr>
          <p:nvPr>
            <p:ph type="sldNum" sz="quarter" idx="12"/>
          </p:nvPr>
        </p:nvSpPr>
        <p:spPr/>
        <p:txBody>
          <a:bodyPr/>
          <a:lstStyle/>
          <a:p>
            <a:fld id="{521CE3F2-4AEB-D446-A39E-E6B6B04BE5C1}" type="slidenum">
              <a:rPr lang="en-US" smtClean="0"/>
              <a:t>21</a:t>
            </a:fld>
            <a:endParaRPr lang="en-US"/>
          </a:p>
        </p:txBody>
      </p:sp>
      <p:grpSp>
        <p:nvGrpSpPr>
          <p:cNvPr id="13" name="Group 12">
            <a:extLst>
              <a:ext uri="{FF2B5EF4-FFF2-40B4-BE49-F238E27FC236}">
                <a16:creationId xmlns:a16="http://schemas.microsoft.com/office/drawing/2014/main" id="{D90BA60D-7DFD-47CA-8EA4-B2ADE2810547}"/>
              </a:ext>
            </a:extLst>
          </p:cNvPr>
          <p:cNvGrpSpPr/>
          <p:nvPr/>
        </p:nvGrpSpPr>
        <p:grpSpPr>
          <a:xfrm>
            <a:off x="8809040" y="1399183"/>
            <a:ext cx="2518893" cy="3855057"/>
            <a:chOff x="7286222" y="1788778"/>
            <a:chExt cx="2518893" cy="3855057"/>
          </a:xfrm>
        </p:grpSpPr>
        <p:pic>
          <p:nvPicPr>
            <p:cNvPr id="6" name="Picture 4">
              <a:extLst>
                <a:ext uri="{FF2B5EF4-FFF2-40B4-BE49-F238E27FC236}">
                  <a16:creationId xmlns:a16="http://schemas.microsoft.com/office/drawing/2014/main" id="{69EEE7DD-BCD7-4E7C-8329-465BF7D2EB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222" y="2444356"/>
              <a:ext cx="2390819" cy="31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ABC08BCD-72E8-4265-AE28-5534000DF756}"/>
                </a:ext>
              </a:extLst>
            </p:cNvPr>
            <p:cNvSpPr txBox="1"/>
            <p:nvPr/>
          </p:nvSpPr>
          <p:spPr>
            <a:xfrm>
              <a:off x="7349543" y="1788778"/>
              <a:ext cx="2455572" cy="369332"/>
            </a:xfrm>
            <a:prstGeom prst="rect">
              <a:avLst/>
            </a:prstGeom>
            <a:noFill/>
          </p:spPr>
          <p:txBody>
            <a:bodyPr wrap="square" rtlCol="0">
              <a:spAutoFit/>
            </a:bodyPr>
            <a:lstStyle/>
            <a:p>
              <a:r>
                <a:rPr lang="en-US" b="1" dirty="0"/>
                <a:t>Film-based Dosimeter</a:t>
              </a:r>
            </a:p>
          </p:txBody>
        </p:sp>
      </p:grpSp>
      <p:sp>
        <p:nvSpPr>
          <p:cNvPr id="8" name="Rectangle 7">
            <a:extLst>
              <a:ext uri="{FF2B5EF4-FFF2-40B4-BE49-F238E27FC236}">
                <a16:creationId xmlns:a16="http://schemas.microsoft.com/office/drawing/2014/main" id="{1956E7DC-03F1-480C-8AD5-F49808768741}"/>
              </a:ext>
            </a:extLst>
          </p:cNvPr>
          <p:cNvSpPr/>
          <p:nvPr/>
        </p:nvSpPr>
        <p:spPr>
          <a:xfrm>
            <a:off x="1069712" y="1251416"/>
            <a:ext cx="3749616" cy="369332"/>
          </a:xfrm>
          <a:prstGeom prst="rect">
            <a:avLst/>
          </a:prstGeom>
        </p:spPr>
        <p:txBody>
          <a:bodyPr wrap="none">
            <a:spAutoFit/>
          </a:bodyPr>
          <a:lstStyle/>
          <a:p>
            <a:r>
              <a:rPr lang="en-US" b="1" dirty="0" err="1"/>
              <a:t>Thermoluminescent</a:t>
            </a:r>
            <a:r>
              <a:rPr lang="en-US" b="1" dirty="0"/>
              <a:t> Dosimeter (TLD) </a:t>
            </a:r>
          </a:p>
        </p:txBody>
      </p:sp>
      <p:pic>
        <p:nvPicPr>
          <p:cNvPr id="9" name="Picture 8">
            <a:extLst>
              <a:ext uri="{FF2B5EF4-FFF2-40B4-BE49-F238E27FC236}">
                <a16:creationId xmlns:a16="http://schemas.microsoft.com/office/drawing/2014/main" id="{5B94A521-D4C5-4339-9C27-E4AB8EBBDB8D}"/>
              </a:ext>
            </a:extLst>
          </p:cNvPr>
          <p:cNvPicPr>
            <a:picLocks noChangeAspect="1"/>
          </p:cNvPicPr>
          <p:nvPr/>
        </p:nvPicPr>
        <p:blipFill>
          <a:blip r:embed="rId3"/>
          <a:stretch>
            <a:fillRect/>
          </a:stretch>
        </p:blipFill>
        <p:spPr>
          <a:xfrm>
            <a:off x="530775" y="1772043"/>
            <a:ext cx="1818784" cy="1740621"/>
          </a:xfrm>
          <a:prstGeom prst="rect">
            <a:avLst/>
          </a:prstGeom>
        </p:spPr>
      </p:pic>
      <p:cxnSp>
        <p:nvCxnSpPr>
          <p:cNvPr id="11" name="Straight Arrow Connector 10">
            <a:extLst>
              <a:ext uri="{FF2B5EF4-FFF2-40B4-BE49-F238E27FC236}">
                <a16:creationId xmlns:a16="http://schemas.microsoft.com/office/drawing/2014/main" id="{F9B43004-CC9C-4820-8BA5-5B0B069C6C99}"/>
              </a:ext>
            </a:extLst>
          </p:cNvPr>
          <p:cNvCxnSpPr>
            <a:stCxn id="8" idx="2"/>
          </p:cNvCxnSpPr>
          <p:nvPr/>
        </p:nvCxnSpPr>
        <p:spPr>
          <a:xfrm flipH="1">
            <a:off x="1756437" y="1620748"/>
            <a:ext cx="1188083" cy="1083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766FCBE-25A4-48A1-9A71-FB701E6A7FB1}"/>
              </a:ext>
            </a:extLst>
          </p:cNvPr>
          <p:cNvSpPr txBox="1"/>
          <p:nvPr/>
        </p:nvSpPr>
        <p:spPr>
          <a:xfrm>
            <a:off x="2350478" y="2879104"/>
            <a:ext cx="5267459" cy="3046988"/>
          </a:xfrm>
          <a:prstGeom prst="rect">
            <a:avLst/>
          </a:prstGeom>
          <a:noFill/>
          <a:ln>
            <a:solidFill>
              <a:schemeClr val="accent2"/>
            </a:solidFill>
          </a:ln>
        </p:spPr>
        <p:txBody>
          <a:bodyPr wrap="square" rtlCol="0">
            <a:spAutoFit/>
          </a:bodyPr>
          <a:lstStyle/>
          <a:p>
            <a:r>
              <a:rPr lang="en-US" sz="1600" i="1" dirty="0"/>
              <a:t>Lithium fluoride (</a:t>
            </a:r>
            <a:r>
              <a:rPr lang="en-US" sz="1600" i="1" dirty="0" err="1"/>
              <a:t>LiF</a:t>
            </a:r>
            <a:r>
              <a:rPr lang="en-US" sz="1600" i="1" dirty="0"/>
              <a:t>) </a:t>
            </a:r>
            <a:r>
              <a:rPr lang="en-US" sz="1600" dirty="0"/>
              <a:t>is one of the most useful TLD materials.</a:t>
            </a:r>
          </a:p>
          <a:p>
            <a:r>
              <a:rPr lang="en-US" sz="1600" dirty="0"/>
              <a:t>It is a scintillator with </a:t>
            </a:r>
            <a:r>
              <a:rPr lang="en-US" sz="1600" b="1" dirty="0"/>
              <a:t>trapping</a:t>
            </a:r>
            <a:r>
              <a:rPr lang="en-US" sz="1600" dirty="0"/>
              <a:t> of excited electrons after radiation.</a:t>
            </a:r>
          </a:p>
          <a:p>
            <a:r>
              <a:rPr lang="en-US" sz="1600" dirty="0"/>
              <a:t>The trapped electrons can be released by </a:t>
            </a:r>
            <a:r>
              <a:rPr lang="en-US" sz="1600" b="1" dirty="0"/>
              <a:t>heating</a:t>
            </a:r>
            <a:r>
              <a:rPr lang="en-US" sz="1600" dirty="0"/>
              <a:t>.</a:t>
            </a:r>
          </a:p>
          <a:p>
            <a:r>
              <a:rPr lang="en-US" sz="1600" dirty="0"/>
              <a:t>the electrons then fall to their ground state with the </a:t>
            </a:r>
            <a:r>
              <a:rPr lang="en-US" sz="1600" b="1" dirty="0"/>
              <a:t>emission of light</a:t>
            </a:r>
            <a:r>
              <a:rPr lang="en-US" sz="1600" dirty="0"/>
              <a:t>, which can be detected by a PMT or other sensor.</a:t>
            </a:r>
          </a:p>
          <a:p>
            <a:r>
              <a:rPr lang="en-US" sz="1600" dirty="0"/>
              <a:t>The amount of light emitted by the TLD increases with the amount of energy absorbed by the TLD, but may deviate from proportionality, particularly at </a:t>
            </a:r>
            <a:r>
              <a:rPr lang="en-US" sz="1600" i="1" dirty="0"/>
              <a:t>higher doses</a:t>
            </a:r>
            <a:r>
              <a:rPr lang="en-US" sz="1600" dirty="0"/>
              <a:t>.</a:t>
            </a:r>
          </a:p>
          <a:p>
            <a:r>
              <a:rPr lang="en-US" sz="1600" dirty="0"/>
              <a:t>After the TLD has been read, it may be </a:t>
            </a:r>
            <a:r>
              <a:rPr lang="en-US" sz="1600" i="1" dirty="0"/>
              <a:t>baked</a:t>
            </a:r>
            <a:r>
              <a:rPr lang="en-US" sz="1600" dirty="0"/>
              <a:t> in an oven to release the remaining trapped electrons and reused.</a:t>
            </a:r>
          </a:p>
        </p:txBody>
      </p:sp>
    </p:spTree>
    <p:extLst>
      <p:ext uri="{BB962C8B-B14F-4D97-AF65-F5344CB8AC3E}">
        <p14:creationId xmlns:p14="http://schemas.microsoft.com/office/powerpoint/2010/main" val="144669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Field coverage</a:t>
            </a:r>
          </a:p>
          <a:p>
            <a:r>
              <a:rPr lang="en-US" dirty="0"/>
              <a:t>Fill factor</a:t>
            </a:r>
          </a:p>
          <a:p>
            <a:r>
              <a:rPr lang="en-US" dirty="0"/>
              <a:t>Readout speed</a:t>
            </a:r>
          </a:p>
          <a:p>
            <a:r>
              <a:rPr lang="en-US" dirty="0"/>
              <a:t>Uniformity</a:t>
            </a:r>
          </a:p>
          <a:p>
            <a:endParaRPr lang="en-US" dirty="0"/>
          </a:p>
          <a:p>
            <a:r>
              <a:rPr lang="en-US" b="1" dirty="0"/>
              <a:t>Dynamic range</a:t>
            </a:r>
          </a:p>
          <a:p>
            <a:r>
              <a:rPr lang="en-US" b="1" dirty="0"/>
              <a:t>Pixel size</a:t>
            </a:r>
          </a:p>
          <a:p>
            <a:r>
              <a:rPr lang="en-US" b="1" dirty="0"/>
              <a:t>Quantum efficiency</a:t>
            </a:r>
          </a:p>
          <a:p>
            <a:r>
              <a:rPr lang="en-US" b="1" dirty="0"/>
              <a:t>Sensitivity </a:t>
            </a:r>
          </a:p>
          <a:p>
            <a:r>
              <a:rPr lang="en-US" b="1" dirty="0"/>
              <a:t>Detector Electronic noise</a:t>
            </a:r>
            <a:endParaRPr lang="en-US" dirty="0"/>
          </a:p>
        </p:txBody>
      </p:sp>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22</a:t>
            </a:fld>
            <a:endParaRPr lang="en-US"/>
          </a:p>
        </p:txBody>
      </p:sp>
      <p:sp>
        <p:nvSpPr>
          <p:cNvPr id="6" name="Title 5"/>
          <p:cNvSpPr>
            <a:spLocks noGrp="1"/>
          </p:cNvSpPr>
          <p:nvPr>
            <p:ph type="title"/>
          </p:nvPr>
        </p:nvSpPr>
        <p:spPr/>
        <p:txBody>
          <a:bodyPr/>
          <a:lstStyle/>
          <a:p>
            <a:r>
              <a:rPr lang="en-US" dirty="0"/>
              <a:t>Imaging Detector Properties</a:t>
            </a:r>
          </a:p>
        </p:txBody>
      </p:sp>
    </p:spTree>
    <p:extLst>
      <p:ext uri="{BB962C8B-B14F-4D97-AF65-F5344CB8AC3E}">
        <p14:creationId xmlns:p14="http://schemas.microsoft.com/office/powerpoint/2010/main" val="18884414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endParaRPr lang="en-US" dirty="0"/>
          </a:p>
          <a:p>
            <a:r>
              <a:rPr lang="en-US" dirty="0"/>
              <a:t>Field coverage – physical size of the active sensor</a:t>
            </a:r>
          </a:p>
          <a:p>
            <a:endParaRPr lang="en-US" dirty="0"/>
          </a:p>
          <a:p>
            <a:r>
              <a:rPr lang="en-US" dirty="0"/>
              <a:t>Fill factor – fraction of the detector area that is responsive to the incident x-rays (i.e., not dead)</a:t>
            </a:r>
          </a:p>
          <a:p>
            <a:endParaRPr lang="en-US" dirty="0"/>
          </a:p>
          <a:p>
            <a:r>
              <a:rPr lang="en-US" dirty="0"/>
              <a:t>Readout speed – period of time that is needed to transfer projection data to a storage device</a:t>
            </a:r>
          </a:p>
          <a:p>
            <a:endParaRPr lang="en-US" dirty="0"/>
          </a:p>
          <a:p>
            <a:r>
              <a:rPr lang="en-US" dirty="0"/>
              <a:t>Uniformity – degree of variability among performance of all the pixels across the entire area of the detector</a:t>
            </a:r>
          </a:p>
          <a:p>
            <a:endParaRPr lang="en-US" dirty="0"/>
          </a:p>
        </p:txBody>
      </p:sp>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23</a:t>
            </a:fld>
            <a:endParaRPr lang="en-US"/>
          </a:p>
        </p:txBody>
      </p:sp>
      <p:sp>
        <p:nvSpPr>
          <p:cNvPr id="6" name="Title 5"/>
          <p:cNvSpPr>
            <a:spLocks noGrp="1"/>
          </p:cNvSpPr>
          <p:nvPr>
            <p:ph type="title"/>
          </p:nvPr>
        </p:nvSpPr>
        <p:spPr/>
        <p:txBody>
          <a:bodyPr/>
          <a:lstStyle/>
          <a:p>
            <a:r>
              <a:rPr lang="en-US" dirty="0"/>
              <a:t>Detector Properties</a:t>
            </a:r>
          </a:p>
        </p:txBody>
      </p:sp>
    </p:spTree>
    <p:extLst>
      <p:ext uri="{BB962C8B-B14F-4D97-AF65-F5344CB8AC3E}">
        <p14:creationId xmlns:p14="http://schemas.microsoft.com/office/powerpoint/2010/main" val="547373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9957" y="2464923"/>
            <a:ext cx="4539676" cy="25014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a:t>BME2104 -《生物医学影像技术》</a:t>
            </a:r>
          </a:p>
        </p:txBody>
      </p:sp>
      <p:sp>
        <p:nvSpPr>
          <p:cNvPr id="6" name="Footer Placeholder 5"/>
          <p:cNvSpPr>
            <a:spLocks noGrp="1"/>
          </p:cNvSpPr>
          <p:nvPr>
            <p:ph type="ftr" sz="quarter" idx="11"/>
          </p:nvPr>
        </p:nvSpPr>
        <p:spPr/>
        <p:txBody>
          <a:bodyPr/>
          <a:lstStyle/>
          <a:p>
            <a:r>
              <a:rPr lang="en-US"/>
              <a:t>Lecture 7: Radiation Detection</a:t>
            </a:r>
          </a:p>
        </p:txBody>
      </p:sp>
      <p:sp>
        <p:nvSpPr>
          <p:cNvPr id="7" name="Slide Number Placeholder 6"/>
          <p:cNvSpPr>
            <a:spLocks noGrp="1"/>
          </p:cNvSpPr>
          <p:nvPr>
            <p:ph type="sldNum" sz="quarter" idx="12"/>
          </p:nvPr>
        </p:nvSpPr>
        <p:spPr/>
        <p:txBody>
          <a:bodyPr/>
          <a:lstStyle/>
          <a:p>
            <a:fld id="{137FFB83-1FEB-4B15-B287-3B515346DC85}" type="slidenum">
              <a:rPr lang="en-US" smtClean="0"/>
              <a:t>24</a:t>
            </a:fld>
            <a:endParaRPr lang="en-US"/>
          </a:p>
        </p:txBody>
      </p:sp>
      <p:sp>
        <p:nvSpPr>
          <p:cNvPr id="2" name="Title 1"/>
          <p:cNvSpPr>
            <a:spLocks noGrp="1"/>
          </p:cNvSpPr>
          <p:nvPr>
            <p:ph type="title"/>
          </p:nvPr>
        </p:nvSpPr>
        <p:spPr/>
        <p:txBody>
          <a:bodyPr>
            <a:normAutofit/>
          </a:bodyPr>
          <a:lstStyle/>
          <a:p>
            <a:r>
              <a:rPr lang="en-US" sz="3200" dirty="0"/>
              <a:t>Signal Sampling: dynamic range</a:t>
            </a:r>
          </a:p>
        </p:txBody>
      </p:sp>
      <p:pic>
        <p:nvPicPr>
          <p:cNvPr id="3074" name="Picture 2" descr="http://www.seas.upenn.edu/~ese206/labs/adc206/Image2.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7009" y="2594156"/>
            <a:ext cx="4371882" cy="21859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06741" y="1911100"/>
            <a:ext cx="3410343" cy="4801314"/>
          </a:xfrm>
          <a:prstGeom prst="rect">
            <a:avLst/>
          </a:prstGeom>
          <a:noFill/>
        </p:spPr>
        <p:txBody>
          <a:bodyPr wrap="square" rtlCol="0">
            <a:spAutoFit/>
          </a:bodyPr>
          <a:lstStyle/>
          <a:p>
            <a:r>
              <a:rPr lang="en-US" dirty="0"/>
              <a:t>For ADC (Analog-to-Digital Converter),</a:t>
            </a:r>
          </a:p>
          <a:p>
            <a:endParaRPr lang="en-US" dirty="0"/>
          </a:p>
          <a:p>
            <a:r>
              <a:rPr lang="en-US" b="1" dirty="0"/>
              <a:t>Dynamic Range </a:t>
            </a:r>
            <a:r>
              <a:rPr lang="en-US" dirty="0"/>
              <a:t>specifies the number of different values that the output of the ADC can have.</a:t>
            </a:r>
          </a:p>
          <a:p>
            <a:endParaRPr lang="en-US" dirty="0"/>
          </a:p>
          <a:p>
            <a:r>
              <a:rPr lang="en-US" b="1" dirty="0"/>
              <a:t>Sampling Resolution </a:t>
            </a:r>
            <a:r>
              <a:rPr lang="en-US" dirty="0"/>
              <a:t>equals the voltage range of the ADC divided by 2^N, where N is the </a:t>
            </a:r>
            <a:r>
              <a:rPr lang="en-US" b="1" dirty="0"/>
              <a:t>bit-depth of the ADC</a:t>
            </a:r>
            <a:r>
              <a:rPr lang="en-US" dirty="0"/>
              <a:t>.</a:t>
            </a:r>
          </a:p>
          <a:p>
            <a:endParaRPr lang="en-US" dirty="0"/>
          </a:p>
          <a:p>
            <a:r>
              <a:rPr lang="en-US" b="1" dirty="0"/>
              <a:t>Quantization Error </a:t>
            </a:r>
            <a:r>
              <a:rPr lang="en-US" dirty="0"/>
              <a:t>is the difference between the true analog input signal and the digitized output.</a:t>
            </a:r>
          </a:p>
          <a:p>
            <a:endParaRPr lang="en-US" dirty="0"/>
          </a:p>
        </p:txBody>
      </p:sp>
    </p:spTree>
    <p:extLst>
      <p:ext uri="{BB962C8B-B14F-4D97-AF65-F5344CB8AC3E}">
        <p14:creationId xmlns:p14="http://schemas.microsoft.com/office/powerpoint/2010/main" val="3396364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en-US" sz="1200" dirty="0"/>
                  <a:t>Dynamic range (DR) is the ratio between the largest and smallest possible values of a changeable quantity.  It is measured as a ratio.</a:t>
                </a:r>
              </a:p>
              <a:p>
                <a:endParaRPr lang="en-US" sz="1200" dirty="0"/>
              </a:p>
              <a:p>
                <a14:m>
                  <m:oMath xmlns:m="http://schemas.openxmlformats.org/officeDocument/2006/math">
                    <m:r>
                      <a:rPr lang="en-US" sz="1200" i="1">
                        <a:latin typeface="Cambria Math" panose="02040503050406030204" pitchFamily="18" charset="0"/>
                      </a:rPr>
                      <m:t>𝐷𝑅</m:t>
                    </m:r>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𝑚𝑎𝑥</m:t>
                            </m:r>
                          </m:sub>
                        </m:sSub>
                      </m:num>
                      <m:den>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𝑛𝑜𝑖𝑠𝑒</m:t>
                            </m:r>
                          </m:sub>
                        </m:sSub>
                      </m:den>
                    </m:f>
                  </m:oMath>
                </a14:m>
                <a:endParaRPr lang="en-US" sz="1200" dirty="0"/>
              </a:p>
              <a:p>
                <a:pPr marL="0" indent="0">
                  <a:buNone/>
                </a:pPr>
                <a:r>
                  <a:rPr lang="en-US" sz="1200" dirty="0"/>
                  <a:t>where </a:t>
                </a:r>
                <a:r>
                  <a:rPr lang="en-US" sz="1200" i="1" dirty="0" err="1"/>
                  <a:t>Xmax</a:t>
                </a:r>
                <a:r>
                  <a:rPr lang="en-US" sz="1200" dirty="0"/>
                  <a:t> is the x-ray fluence providing the maximum signal that the detector can accommodate and</a:t>
                </a:r>
                <a:r>
                  <a:rPr lang="en-US" sz="1200" i="1" dirty="0"/>
                  <a:t> </a:t>
                </a:r>
                <a:r>
                  <a:rPr lang="en-US" sz="1200" i="1" dirty="0" err="1"/>
                  <a:t>Xnoise</a:t>
                </a:r>
                <a:r>
                  <a:rPr lang="en-US" sz="1200" i="1" dirty="0"/>
                  <a:t> </a:t>
                </a:r>
                <a:r>
                  <a:rPr lang="en-US" sz="1200" dirty="0"/>
                  <a:t>is the x-ray fluence that provides a signal equivalent to the imaging noise (i.e. SNR=1, where the imaging noise includes both the detector noise and the x-ray quantum noise.)</a:t>
                </a:r>
              </a:p>
              <a:p>
                <a:endParaRPr lang="en-US" sz="1200" dirty="0"/>
              </a:p>
              <a:p>
                <a:r>
                  <a:rPr lang="en-US" sz="1200" dirty="0"/>
                  <a:t>Dynamic range, contrast ratio, and bit depth of ADC (Analog-to Digital Converter):</a:t>
                </a:r>
              </a:p>
              <a:p>
                <a:pPr lvl="1"/>
                <a:endParaRPr lang="en-US" sz="11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t="-5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25</a:t>
            </a:fld>
            <a:endParaRPr lang="en-US"/>
          </a:p>
        </p:txBody>
      </p:sp>
      <p:sp>
        <p:nvSpPr>
          <p:cNvPr id="6" name="Title 5"/>
          <p:cNvSpPr>
            <a:spLocks noGrp="1"/>
          </p:cNvSpPr>
          <p:nvPr>
            <p:ph type="title"/>
          </p:nvPr>
        </p:nvSpPr>
        <p:spPr/>
        <p:txBody>
          <a:bodyPr/>
          <a:lstStyle/>
          <a:p>
            <a:r>
              <a:rPr lang="en-US" dirty="0"/>
              <a:t>X-ray Detector Dynamic Range</a:t>
            </a:r>
          </a:p>
        </p:txBody>
      </p:sp>
      <p:graphicFrame>
        <p:nvGraphicFramePr>
          <p:cNvPr id="7" name="Table 6"/>
          <p:cNvGraphicFramePr>
            <a:graphicFrameLocks noGrp="1"/>
          </p:cNvGraphicFramePr>
          <p:nvPr>
            <p:extLst>
              <p:ext uri="{D42A27DB-BD31-4B8C-83A1-F6EECF244321}">
                <p14:modId xmlns:p14="http://schemas.microsoft.com/office/powerpoint/2010/main" val="245334276"/>
              </p:ext>
            </p:extLst>
          </p:nvPr>
        </p:nvGraphicFramePr>
        <p:xfrm>
          <a:off x="2395036" y="4285899"/>
          <a:ext cx="4034865" cy="1664052"/>
        </p:xfrm>
        <a:graphic>
          <a:graphicData uri="http://schemas.openxmlformats.org/drawingml/2006/table">
            <a:tbl>
              <a:tblPr>
                <a:tableStyleId>{3C2FFA5D-87B4-456A-9821-1D502468CF0F}</a:tableStyleId>
              </a:tblPr>
              <a:tblGrid>
                <a:gridCol w="1355743">
                  <a:extLst>
                    <a:ext uri="{9D8B030D-6E8A-4147-A177-3AD203B41FA5}">
                      <a16:colId xmlns:a16="http://schemas.microsoft.com/office/drawing/2014/main" val="20000"/>
                    </a:ext>
                  </a:extLst>
                </a:gridCol>
                <a:gridCol w="1694678">
                  <a:extLst>
                    <a:ext uri="{9D8B030D-6E8A-4147-A177-3AD203B41FA5}">
                      <a16:colId xmlns:a16="http://schemas.microsoft.com/office/drawing/2014/main" val="20001"/>
                    </a:ext>
                  </a:extLst>
                </a:gridCol>
                <a:gridCol w="984444">
                  <a:extLst>
                    <a:ext uri="{9D8B030D-6E8A-4147-A177-3AD203B41FA5}">
                      <a16:colId xmlns:a16="http://schemas.microsoft.com/office/drawing/2014/main" val="20002"/>
                    </a:ext>
                  </a:extLst>
                </a:gridCol>
              </a:tblGrid>
              <a:tr h="289115">
                <a:tc>
                  <a:txBody>
                    <a:bodyPr/>
                    <a:lstStyle/>
                    <a:p>
                      <a:pPr algn="ctr" fontAlgn="base"/>
                      <a:r>
                        <a:rPr lang="en-US" sz="1050" dirty="0">
                          <a:effectLst/>
                        </a:rPr>
                        <a:t>Bit Precision</a:t>
                      </a:r>
                      <a:br>
                        <a:rPr lang="en-US" sz="1050" dirty="0">
                          <a:effectLst/>
                        </a:rPr>
                      </a:br>
                      <a:r>
                        <a:rPr lang="en-US" sz="1050" dirty="0">
                          <a:effectLst/>
                        </a:rPr>
                        <a:t>of ADC</a:t>
                      </a:r>
                      <a:endParaRPr lang="en-US" sz="1050" b="1" dirty="0">
                        <a:effectLst/>
                        <a:latin typeface="inherit"/>
                      </a:endParaRPr>
                    </a:p>
                  </a:txBody>
                  <a:tcPr marL="90653" marR="90653" marT="45326" marB="45326" anchor="ctr"/>
                </a:tc>
                <a:tc>
                  <a:txBody>
                    <a:bodyPr/>
                    <a:lstStyle/>
                    <a:p>
                      <a:pPr algn="ctr" fontAlgn="base"/>
                      <a:r>
                        <a:rPr lang="en-US" sz="1050" dirty="0">
                          <a:effectLst/>
                        </a:rPr>
                        <a:t>Contrast Ratio</a:t>
                      </a:r>
                      <a:endParaRPr lang="en-US" sz="1050" b="1" dirty="0">
                        <a:effectLst/>
                        <a:latin typeface="inherit"/>
                      </a:endParaRPr>
                    </a:p>
                  </a:txBody>
                  <a:tcPr marL="90653" marR="90653" marT="45326" marB="45326" anchor="ctr"/>
                </a:tc>
                <a:tc>
                  <a:txBody>
                    <a:bodyPr/>
                    <a:lstStyle/>
                    <a:p>
                      <a:pPr algn="ctr" fontAlgn="base"/>
                      <a:r>
                        <a:rPr lang="en-US" sz="1050" dirty="0">
                          <a:effectLst/>
                        </a:rPr>
                        <a:t>Dynamic Range</a:t>
                      </a:r>
                      <a:endParaRPr lang="en-US" sz="1050" b="1" dirty="0">
                        <a:effectLst/>
                        <a:latin typeface="inherit"/>
                      </a:endParaRPr>
                    </a:p>
                  </a:txBody>
                  <a:tcPr marL="90653" marR="90653" marT="45326" marB="45326" anchor="ctr"/>
                </a:tc>
                <a:extLst>
                  <a:ext uri="{0D108BD9-81ED-4DB2-BD59-A6C34878D82A}">
                    <a16:rowId xmlns:a16="http://schemas.microsoft.com/office/drawing/2014/main" val="10000"/>
                  </a:ext>
                </a:extLst>
              </a:tr>
              <a:tr h="156818">
                <a:tc>
                  <a:txBody>
                    <a:bodyPr/>
                    <a:lstStyle/>
                    <a:p>
                      <a:pPr algn="ctr" fontAlgn="ctr"/>
                      <a:r>
                        <a:rPr lang="en-US" sz="1050">
                          <a:effectLst/>
                        </a:rPr>
                        <a:t>8</a:t>
                      </a:r>
                      <a:endParaRPr lang="en-US" sz="1050">
                        <a:effectLst/>
                        <a:latin typeface="inherit"/>
                      </a:endParaRPr>
                    </a:p>
                  </a:txBody>
                  <a:tcPr marL="90653" marR="90653" marT="45326" marB="45326" anchor="ctr"/>
                </a:tc>
                <a:tc>
                  <a:txBody>
                    <a:bodyPr/>
                    <a:lstStyle/>
                    <a:p>
                      <a:pPr algn="ctr" fontAlgn="ctr"/>
                      <a:r>
                        <a:rPr lang="en-US" sz="1050">
                          <a:effectLst/>
                        </a:rPr>
                        <a:t>256:1</a:t>
                      </a:r>
                      <a:endParaRPr lang="en-US" sz="1050">
                        <a:effectLst/>
                        <a:latin typeface="inherit"/>
                      </a:endParaRPr>
                    </a:p>
                  </a:txBody>
                  <a:tcPr marL="90653" marR="90653" marT="45326" marB="45326" anchor="ctr"/>
                </a:tc>
                <a:tc rowSpan="5">
                  <a:txBody>
                    <a:bodyPr/>
                    <a:lstStyle/>
                    <a:p>
                      <a:pPr algn="ctr" fontAlgn="ctr"/>
                      <a:r>
                        <a:rPr lang="en-US" sz="1050" dirty="0">
                          <a:effectLst/>
                        </a:rPr>
                        <a:t>Remain the same</a:t>
                      </a:r>
                      <a:endParaRPr lang="en-US" sz="1050" dirty="0">
                        <a:effectLst/>
                        <a:latin typeface="inherit"/>
                      </a:endParaRPr>
                    </a:p>
                  </a:txBody>
                  <a:tcPr marL="90653" marR="90653" marT="45326" marB="45326" anchor="ctr"/>
                </a:tc>
                <a:extLst>
                  <a:ext uri="{0D108BD9-81ED-4DB2-BD59-A6C34878D82A}">
                    <a16:rowId xmlns:a16="http://schemas.microsoft.com/office/drawing/2014/main" val="10001"/>
                  </a:ext>
                </a:extLst>
              </a:tr>
              <a:tr h="156818">
                <a:tc>
                  <a:txBody>
                    <a:bodyPr/>
                    <a:lstStyle/>
                    <a:p>
                      <a:pPr algn="ctr" fontAlgn="ctr"/>
                      <a:r>
                        <a:rPr lang="en-US" sz="1050">
                          <a:effectLst/>
                        </a:rPr>
                        <a:t>10</a:t>
                      </a:r>
                      <a:endParaRPr lang="en-US" sz="1050">
                        <a:effectLst/>
                        <a:latin typeface="inherit"/>
                      </a:endParaRPr>
                    </a:p>
                  </a:txBody>
                  <a:tcPr marL="90653" marR="90653" marT="45326" marB="45326" anchor="ctr"/>
                </a:tc>
                <a:tc>
                  <a:txBody>
                    <a:bodyPr/>
                    <a:lstStyle/>
                    <a:p>
                      <a:pPr algn="ctr" fontAlgn="ctr"/>
                      <a:r>
                        <a:rPr lang="en-US" sz="1050" dirty="0">
                          <a:effectLst/>
                        </a:rPr>
                        <a:t>1024:1</a:t>
                      </a:r>
                      <a:endParaRPr lang="en-US" sz="1050" dirty="0">
                        <a:effectLst/>
                        <a:latin typeface="inherit"/>
                      </a:endParaRPr>
                    </a:p>
                  </a:txBody>
                  <a:tcPr marL="90653" marR="90653" marT="45326" marB="45326" anchor="ctr"/>
                </a:tc>
                <a:tc vMerge="1">
                  <a:txBody>
                    <a:bodyPr/>
                    <a:lstStyle/>
                    <a:p>
                      <a:pPr algn="ctr" fontAlgn="ctr"/>
                      <a:endParaRPr lang="en-US" sz="1050" dirty="0">
                        <a:effectLst/>
                        <a:latin typeface="inherit"/>
                      </a:endParaRPr>
                    </a:p>
                  </a:txBody>
                  <a:tcPr marL="90653" marR="90653" marT="45326" marB="45326" anchor="ctr">
                    <a:lnL w="7620" cap="flat" cmpd="sng" algn="ctr">
                      <a:solidFill>
                        <a:srgbClr val="3E3E3E"/>
                      </a:solidFill>
                      <a:prstDash val="solid"/>
                      <a:round/>
                      <a:headEnd type="none" w="med" len="med"/>
                      <a:tailEnd type="none" w="med" len="med"/>
                    </a:lnL>
                    <a:lnR w="7620" cap="flat" cmpd="sng" algn="ctr">
                      <a:solidFill>
                        <a:srgbClr val="3E3E3E"/>
                      </a:solidFill>
                      <a:prstDash val="solid"/>
                      <a:round/>
                      <a:headEnd type="none" w="med" len="med"/>
                      <a:tailEnd type="none" w="med" len="med"/>
                    </a:lnR>
                    <a:lnT w="7620" cap="flat" cmpd="sng" algn="ctr">
                      <a:solidFill>
                        <a:srgbClr val="3E3E3E"/>
                      </a:solidFill>
                      <a:prstDash val="solid"/>
                      <a:round/>
                      <a:headEnd type="none" w="med" len="med"/>
                      <a:tailEnd type="none" w="med" len="med"/>
                    </a:lnT>
                    <a:lnB w="7620" cap="flat" cmpd="sng" algn="ctr">
                      <a:solidFill>
                        <a:srgbClr val="3E3E3E"/>
                      </a:solidFill>
                      <a:prstDash val="solid"/>
                      <a:round/>
                      <a:headEnd type="none" w="med" len="med"/>
                      <a:tailEnd type="none" w="med" len="med"/>
                    </a:lnB>
                    <a:solidFill>
                      <a:srgbClr val="1F1F1F"/>
                    </a:solidFill>
                  </a:tcPr>
                </a:tc>
                <a:extLst>
                  <a:ext uri="{0D108BD9-81ED-4DB2-BD59-A6C34878D82A}">
                    <a16:rowId xmlns:a16="http://schemas.microsoft.com/office/drawing/2014/main" val="10002"/>
                  </a:ext>
                </a:extLst>
              </a:tr>
              <a:tr h="156818">
                <a:tc>
                  <a:txBody>
                    <a:bodyPr/>
                    <a:lstStyle/>
                    <a:p>
                      <a:pPr algn="ctr" fontAlgn="ctr"/>
                      <a:r>
                        <a:rPr lang="en-US" sz="1050">
                          <a:effectLst/>
                        </a:rPr>
                        <a:t>12</a:t>
                      </a:r>
                      <a:endParaRPr lang="en-US" sz="1050">
                        <a:effectLst/>
                        <a:latin typeface="inherit"/>
                      </a:endParaRPr>
                    </a:p>
                  </a:txBody>
                  <a:tcPr marL="90653" marR="90653" marT="45326" marB="45326" anchor="ctr"/>
                </a:tc>
                <a:tc>
                  <a:txBody>
                    <a:bodyPr/>
                    <a:lstStyle/>
                    <a:p>
                      <a:pPr algn="ctr" fontAlgn="ctr"/>
                      <a:r>
                        <a:rPr lang="en-US" sz="1050">
                          <a:effectLst/>
                        </a:rPr>
                        <a:t>4096:1</a:t>
                      </a:r>
                      <a:endParaRPr lang="en-US" sz="1050">
                        <a:effectLst/>
                        <a:latin typeface="inherit"/>
                      </a:endParaRPr>
                    </a:p>
                  </a:txBody>
                  <a:tcPr marL="90653" marR="90653" marT="45326" marB="45326" anchor="ctr"/>
                </a:tc>
                <a:tc vMerge="1">
                  <a:txBody>
                    <a:bodyPr/>
                    <a:lstStyle/>
                    <a:p>
                      <a:pPr algn="ctr" fontAlgn="ctr"/>
                      <a:endParaRPr lang="en-US" sz="1050" dirty="0">
                        <a:effectLst/>
                        <a:latin typeface="inherit"/>
                      </a:endParaRPr>
                    </a:p>
                  </a:txBody>
                  <a:tcPr marL="90653" marR="90653" marT="45326" marB="45326" anchor="ctr">
                    <a:lnL w="7620" cap="flat" cmpd="sng" algn="ctr">
                      <a:solidFill>
                        <a:srgbClr val="3E3E3E"/>
                      </a:solidFill>
                      <a:prstDash val="solid"/>
                      <a:round/>
                      <a:headEnd type="none" w="med" len="med"/>
                      <a:tailEnd type="none" w="med" len="med"/>
                    </a:lnL>
                    <a:lnR w="7620" cap="flat" cmpd="sng" algn="ctr">
                      <a:solidFill>
                        <a:srgbClr val="3E3E3E"/>
                      </a:solidFill>
                      <a:prstDash val="solid"/>
                      <a:round/>
                      <a:headEnd type="none" w="med" len="med"/>
                      <a:tailEnd type="none" w="med" len="med"/>
                    </a:lnR>
                    <a:lnT w="7620" cap="flat" cmpd="sng" algn="ctr">
                      <a:solidFill>
                        <a:srgbClr val="3E3E3E"/>
                      </a:solidFill>
                      <a:prstDash val="solid"/>
                      <a:round/>
                      <a:headEnd type="none" w="med" len="med"/>
                      <a:tailEnd type="none" w="med" len="med"/>
                    </a:lnT>
                    <a:lnB w="7620" cap="flat" cmpd="sng" algn="ctr">
                      <a:solidFill>
                        <a:srgbClr val="3E3E3E"/>
                      </a:solidFill>
                      <a:prstDash val="solid"/>
                      <a:round/>
                      <a:headEnd type="none" w="med" len="med"/>
                      <a:tailEnd type="none" w="med" len="med"/>
                    </a:lnB>
                    <a:solidFill>
                      <a:srgbClr val="1F1F1F"/>
                    </a:solidFill>
                  </a:tcPr>
                </a:tc>
                <a:extLst>
                  <a:ext uri="{0D108BD9-81ED-4DB2-BD59-A6C34878D82A}">
                    <a16:rowId xmlns:a16="http://schemas.microsoft.com/office/drawing/2014/main" val="10003"/>
                  </a:ext>
                </a:extLst>
              </a:tr>
              <a:tr h="156818">
                <a:tc>
                  <a:txBody>
                    <a:bodyPr/>
                    <a:lstStyle/>
                    <a:p>
                      <a:pPr algn="ctr" fontAlgn="ctr"/>
                      <a:r>
                        <a:rPr lang="en-US" sz="1050">
                          <a:effectLst/>
                        </a:rPr>
                        <a:t>14</a:t>
                      </a:r>
                      <a:endParaRPr lang="en-US" sz="1050">
                        <a:effectLst/>
                        <a:latin typeface="inherit"/>
                      </a:endParaRPr>
                    </a:p>
                  </a:txBody>
                  <a:tcPr marL="90653" marR="90653" marT="45326" marB="45326" anchor="ctr"/>
                </a:tc>
                <a:tc>
                  <a:txBody>
                    <a:bodyPr/>
                    <a:lstStyle/>
                    <a:p>
                      <a:pPr algn="ctr" fontAlgn="ctr"/>
                      <a:r>
                        <a:rPr lang="en-US" sz="1050">
                          <a:effectLst/>
                        </a:rPr>
                        <a:t>16384:1</a:t>
                      </a:r>
                      <a:endParaRPr lang="en-US" sz="1050">
                        <a:effectLst/>
                        <a:latin typeface="inherit"/>
                      </a:endParaRPr>
                    </a:p>
                  </a:txBody>
                  <a:tcPr marL="90653" marR="90653" marT="45326" marB="45326" anchor="ctr"/>
                </a:tc>
                <a:tc vMerge="1">
                  <a:txBody>
                    <a:bodyPr/>
                    <a:lstStyle/>
                    <a:p>
                      <a:pPr algn="ctr" fontAlgn="ctr"/>
                      <a:endParaRPr lang="en-US" sz="1050" dirty="0">
                        <a:effectLst/>
                        <a:latin typeface="inherit"/>
                      </a:endParaRPr>
                    </a:p>
                  </a:txBody>
                  <a:tcPr marL="90653" marR="90653" marT="45326" marB="45326" anchor="ctr">
                    <a:lnL w="7620" cap="flat" cmpd="sng" algn="ctr">
                      <a:solidFill>
                        <a:srgbClr val="3E3E3E"/>
                      </a:solidFill>
                      <a:prstDash val="solid"/>
                      <a:round/>
                      <a:headEnd type="none" w="med" len="med"/>
                      <a:tailEnd type="none" w="med" len="med"/>
                    </a:lnL>
                    <a:lnR w="7620" cap="flat" cmpd="sng" algn="ctr">
                      <a:solidFill>
                        <a:srgbClr val="3E3E3E"/>
                      </a:solidFill>
                      <a:prstDash val="solid"/>
                      <a:round/>
                      <a:headEnd type="none" w="med" len="med"/>
                      <a:tailEnd type="none" w="med" len="med"/>
                    </a:lnR>
                    <a:lnT w="7620" cap="flat" cmpd="sng" algn="ctr">
                      <a:solidFill>
                        <a:srgbClr val="3E3E3E"/>
                      </a:solidFill>
                      <a:prstDash val="solid"/>
                      <a:round/>
                      <a:headEnd type="none" w="med" len="med"/>
                      <a:tailEnd type="none" w="med" len="med"/>
                    </a:lnT>
                    <a:lnB w="7620" cap="flat" cmpd="sng" algn="ctr">
                      <a:solidFill>
                        <a:srgbClr val="3E3E3E"/>
                      </a:solidFill>
                      <a:prstDash val="solid"/>
                      <a:round/>
                      <a:headEnd type="none" w="med" len="med"/>
                      <a:tailEnd type="none" w="med" len="med"/>
                    </a:lnB>
                    <a:solidFill>
                      <a:srgbClr val="1F1F1F"/>
                    </a:solidFill>
                  </a:tcPr>
                </a:tc>
                <a:extLst>
                  <a:ext uri="{0D108BD9-81ED-4DB2-BD59-A6C34878D82A}">
                    <a16:rowId xmlns:a16="http://schemas.microsoft.com/office/drawing/2014/main" val="10004"/>
                  </a:ext>
                </a:extLst>
              </a:tr>
              <a:tr h="156818">
                <a:tc>
                  <a:txBody>
                    <a:bodyPr/>
                    <a:lstStyle/>
                    <a:p>
                      <a:pPr algn="ctr" fontAlgn="ctr"/>
                      <a:r>
                        <a:rPr lang="en-US" sz="1050" dirty="0">
                          <a:effectLst/>
                        </a:rPr>
                        <a:t>16</a:t>
                      </a:r>
                      <a:endParaRPr lang="en-US" sz="1050" dirty="0">
                        <a:effectLst/>
                        <a:latin typeface="inherit"/>
                      </a:endParaRPr>
                    </a:p>
                  </a:txBody>
                  <a:tcPr marL="90653" marR="90653" marT="45326" marB="45326" anchor="ctr"/>
                </a:tc>
                <a:tc>
                  <a:txBody>
                    <a:bodyPr/>
                    <a:lstStyle/>
                    <a:p>
                      <a:pPr algn="ctr" fontAlgn="ctr"/>
                      <a:r>
                        <a:rPr lang="en-US" sz="1050" dirty="0">
                          <a:effectLst/>
                        </a:rPr>
                        <a:t>65536:1</a:t>
                      </a:r>
                      <a:endParaRPr lang="en-US" sz="1050" dirty="0">
                        <a:effectLst/>
                        <a:latin typeface="inherit"/>
                      </a:endParaRPr>
                    </a:p>
                  </a:txBody>
                  <a:tcPr marL="90653" marR="90653" marT="45326" marB="45326" anchor="ctr"/>
                </a:tc>
                <a:tc vMerge="1">
                  <a:txBody>
                    <a:bodyPr/>
                    <a:lstStyle/>
                    <a:p>
                      <a:pPr algn="ctr" fontAlgn="ctr"/>
                      <a:endParaRPr lang="en-US" sz="1050" dirty="0">
                        <a:effectLst/>
                        <a:latin typeface="inherit"/>
                      </a:endParaRPr>
                    </a:p>
                  </a:txBody>
                  <a:tcPr marL="90653" marR="90653" marT="45326" marB="45326" anchor="ctr">
                    <a:lnL w="7620" cap="flat" cmpd="sng" algn="ctr">
                      <a:solidFill>
                        <a:srgbClr val="3E3E3E"/>
                      </a:solidFill>
                      <a:prstDash val="solid"/>
                      <a:round/>
                      <a:headEnd type="none" w="med" len="med"/>
                      <a:tailEnd type="none" w="med" len="med"/>
                    </a:lnL>
                    <a:lnR w="7620" cap="flat" cmpd="sng" algn="ctr">
                      <a:solidFill>
                        <a:srgbClr val="3E3E3E"/>
                      </a:solidFill>
                      <a:prstDash val="solid"/>
                      <a:round/>
                      <a:headEnd type="none" w="med" len="med"/>
                      <a:tailEnd type="none" w="med" len="med"/>
                    </a:lnR>
                    <a:lnT w="7620" cap="flat" cmpd="sng" algn="ctr">
                      <a:solidFill>
                        <a:srgbClr val="3E3E3E"/>
                      </a:solidFill>
                      <a:prstDash val="solid"/>
                      <a:round/>
                      <a:headEnd type="none" w="med" len="med"/>
                      <a:tailEnd type="none" w="med" len="med"/>
                    </a:lnT>
                    <a:lnB w="7620" cap="flat" cmpd="sng" algn="ctr">
                      <a:solidFill>
                        <a:srgbClr val="3E3E3E"/>
                      </a:solidFill>
                      <a:prstDash val="solid"/>
                      <a:round/>
                      <a:headEnd type="none" w="med" len="med"/>
                      <a:tailEnd type="none" w="med" len="med"/>
                    </a:lnB>
                    <a:solidFill>
                      <a:srgbClr val="1F1F1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090757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t="19406" b="31757"/>
          <a:stretch/>
        </p:blipFill>
        <p:spPr>
          <a:xfrm>
            <a:off x="2604831" y="2290575"/>
            <a:ext cx="7468633" cy="2732220"/>
          </a:xfrm>
          <a:prstGeom prst="rect">
            <a:avLst/>
          </a:prstGeom>
        </p:spPr>
      </p:pic>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26</a:t>
            </a:fld>
            <a:endParaRPr lang="en-US"/>
          </a:p>
        </p:txBody>
      </p:sp>
      <p:sp>
        <p:nvSpPr>
          <p:cNvPr id="6" name="Title 5"/>
          <p:cNvSpPr>
            <a:spLocks noGrp="1"/>
          </p:cNvSpPr>
          <p:nvPr>
            <p:ph type="title"/>
          </p:nvPr>
        </p:nvSpPr>
        <p:spPr/>
        <p:txBody>
          <a:bodyPr>
            <a:normAutofit fontScale="90000"/>
          </a:bodyPr>
          <a:lstStyle/>
          <a:p>
            <a:r>
              <a:rPr lang="en-US" dirty="0"/>
              <a:t>Effect of sampling resolution with diff. bit-depth</a:t>
            </a:r>
          </a:p>
        </p:txBody>
      </p:sp>
    </p:spTree>
    <p:extLst>
      <p:ext uri="{BB962C8B-B14F-4D97-AF65-F5344CB8AC3E}">
        <p14:creationId xmlns:p14="http://schemas.microsoft.com/office/powerpoint/2010/main" val="22337548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85000" lnSpcReduction="20000"/>
              </a:bodyPr>
              <a:lstStyle/>
              <a:p>
                <a:r>
                  <a:rPr lang="en-US" sz="2000" dirty="0"/>
                  <a:t>To detect x-rays, the first step is for x-ray photons to interact with the detector materials (phosphor or e-h material).</a:t>
                </a:r>
              </a:p>
              <a:p>
                <a:endParaRPr lang="en-US" sz="2000" dirty="0"/>
              </a:p>
              <a:p>
                <a:r>
                  <a:rPr lang="en-US" sz="2000" dirty="0"/>
                  <a:t>Quantum efficiency, </a:t>
                </a:r>
                <a:r>
                  <a:rPr lang="en-US" sz="2000" dirty="0">
                    <a:sym typeface="Symbol" panose="05050102010706020507" pitchFamily="18" charset="2"/>
                  </a:rPr>
                  <a:t>,</a:t>
                </a:r>
                <a:r>
                  <a:rPr lang="en-US" sz="2000" dirty="0"/>
                  <a:t> is the probability of this interaction for a quanta of energy E.</a:t>
                </a:r>
              </a:p>
              <a:p>
                <a:pPr marL="0" indent="0">
                  <a:buNone/>
                </a:pPr>
                <a:endParaRPr lang="en-US" sz="2000" dirty="0"/>
              </a:p>
              <a:p>
                <a:pPr marL="0" indent="0">
                  <a:buNone/>
                </a:pPr>
                <a:r>
                  <a:rPr lang="en-US" sz="2000" dirty="0"/>
                  <a:t>Beer’s law for absorption: </a:t>
                </a:r>
                <a14:m>
                  <m:oMath xmlns:m="http://schemas.openxmlformats.org/officeDocument/2006/math">
                    <m:r>
                      <a:rPr lang="en-US" sz="2000" i="1">
                        <a:latin typeface="Cambria Math" panose="02040503050406030204" pitchFamily="18" charset="0"/>
                      </a:rPr>
                      <m:t>𝐴</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𝐸</m:t>
                            </m:r>
                          </m:e>
                        </m:d>
                        <m:r>
                          <a:rPr lang="en-US" sz="2000" i="1">
                            <a:latin typeface="Cambria Math" panose="02040503050406030204" pitchFamily="18" charset="0"/>
                            <a:ea typeface="Cambria Math" panose="02040503050406030204" pitchFamily="18" charset="0"/>
                          </a:rPr>
                          <m:t>𝑇</m:t>
                        </m:r>
                      </m:sup>
                    </m:sSup>
                  </m:oMath>
                </a14:m>
                <a:r>
                  <a:rPr lang="en-US" sz="2000" dirty="0"/>
                  <a:t>, </a:t>
                </a:r>
              </a:p>
              <a:p>
                <a:pPr marL="0" indent="0">
                  <a:buNone/>
                </a:pPr>
                <a:r>
                  <a:rPr lang="en-US" sz="2000" dirty="0"/>
                  <a:t>T- thickness of the detector material</a:t>
                </a:r>
              </a:p>
              <a:p>
                <a:pPr>
                  <a:buFont typeface="Symbol" panose="05050102010706020507" pitchFamily="18" charset="2"/>
                  <a:buChar char="m"/>
                </a:pPr>
                <a:r>
                  <a:rPr lang="en-US" sz="2000" dirty="0">
                    <a:sym typeface="Symbol" panose="05050102010706020507" pitchFamily="18" charset="2"/>
                  </a:rPr>
                  <a:t>- linear attenuation </a:t>
                </a:r>
                <a:r>
                  <a:rPr lang="en-US" sz="2000" dirty="0" err="1">
                    <a:sym typeface="Symbol" panose="05050102010706020507" pitchFamily="18" charset="2"/>
                  </a:rPr>
                  <a:t>coeff</a:t>
                </a:r>
                <a:r>
                  <a:rPr lang="en-US" sz="2000" dirty="0">
                    <a:sym typeface="Symbol" panose="05050102010706020507" pitchFamily="18" charset="2"/>
                  </a:rPr>
                  <a:t>. of the detector material (a function of x-ray energy)</a:t>
                </a:r>
              </a:p>
              <a:p>
                <a:pPr marL="0" indent="0">
                  <a:buNone/>
                </a:pPr>
                <a:endParaRPr lang="en-US" sz="2000" dirty="0">
                  <a:sym typeface="Symbol" panose="05050102010706020507" pitchFamily="18" charset="2"/>
                </a:endParaRPr>
              </a:p>
              <a:p>
                <a:pPr marL="0" indent="0">
                  <a:buNone/>
                </a:pPr>
                <a:r>
                  <a:rPr lang="en-US" sz="2000" dirty="0">
                    <a:sym typeface="Symbol" panose="05050102010706020507" pitchFamily="18" charset="2"/>
                  </a:rPr>
                  <a:t>The probability of absorption is the probability of interaction that can produce photoelectrons/optical photons which then can be converted to electrical signals).</a:t>
                </a:r>
              </a:p>
              <a:p>
                <a:pPr marL="0" indent="0">
                  <a:buNone/>
                </a:pPr>
                <a:endParaRPr lang="en-US" sz="2000" dirty="0">
                  <a:sym typeface="Symbol" panose="05050102010706020507" pitchFamily="18" charset="2"/>
                </a:endParaRPr>
              </a:p>
              <a:p>
                <a:pPr marL="0" indent="0">
                  <a:buNone/>
                </a:pPr>
                <a:r>
                  <a:rPr lang="en-US" sz="2000" dirty="0">
                    <a:sym typeface="Symbol" panose="05050102010706020507" pitchFamily="18" charset="2"/>
                  </a:rPr>
                  <a:t>Therefore, </a:t>
                </a:r>
              </a:p>
              <a:p>
                <a:pPr marL="0" indent="0">
                  <a:buNone/>
                </a:pPr>
                <a14:m>
                  <m:oMath xmlns:m="http://schemas.openxmlformats.org/officeDocument/2006/math">
                    <m:r>
                      <a:rPr lang="en-US" sz="2000" b="1" i="1" smtClean="0">
                        <a:solidFill>
                          <a:srgbClr val="FF0000"/>
                        </a:solidFill>
                        <a:latin typeface="Cambria Math" panose="02040503050406030204" pitchFamily="18" charset="0"/>
                        <a:ea typeface="Cambria Math" panose="02040503050406030204" pitchFamily="18" charset="0"/>
                        <a:sym typeface="Symbol" panose="05050102010706020507" pitchFamily="18" charset="2"/>
                      </a:rPr>
                      <m:t>𝜼</m:t>
                    </m:r>
                    <m:r>
                      <a:rPr lang="en-US" sz="2000" b="1" i="1" smtClean="0">
                        <a:solidFill>
                          <a:srgbClr val="FF0000"/>
                        </a:solidFill>
                        <a:latin typeface="Cambria Math" panose="02040503050406030204" pitchFamily="18" charset="0"/>
                        <a:ea typeface="Cambria Math" panose="02040503050406030204" pitchFamily="18" charset="0"/>
                        <a:sym typeface="Symbol" panose="05050102010706020507" pitchFamily="18" charset="2"/>
                      </a:rPr>
                      <m:t>=</m:t>
                    </m:r>
                    <m:f>
                      <m:fPr>
                        <m:ctrlPr>
                          <a:rPr lang="en-US" sz="2000" b="1" i="1">
                            <a:solidFill>
                              <a:srgbClr val="FF0000"/>
                            </a:solidFill>
                            <a:latin typeface="Cambria Math" panose="02040503050406030204" pitchFamily="18" charset="0"/>
                            <a:ea typeface="Cambria Math" panose="02040503050406030204" pitchFamily="18" charset="0"/>
                            <a:sym typeface="Symbol" panose="05050102010706020507" pitchFamily="18" charset="2"/>
                          </a:rPr>
                        </m:ctrlPr>
                      </m:fPr>
                      <m:num>
                        <m:r>
                          <a:rPr lang="en-US" sz="2000" b="1" i="1">
                            <a:solidFill>
                              <a:srgbClr val="FF0000"/>
                            </a:solidFill>
                            <a:latin typeface="Cambria Math" panose="02040503050406030204" pitchFamily="18" charset="0"/>
                            <a:ea typeface="Cambria Math" panose="02040503050406030204" pitchFamily="18" charset="0"/>
                            <a:sym typeface="Symbol" panose="05050102010706020507" pitchFamily="18" charset="2"/>
                          </a:rPr>
                          <m:t>𝑨</m:t>
                        </m:r>
                      </m:num>
                      <m:den>
                        <m:sSub>
                          <m:sSubPr>
                            <m:ctrlPr>
                              <a:rPr lang="en-US" sz="2000" b="1" i="1">
                                <a:solidFill>
                                  <a:srgbClr val="FF0000"/>
                                </a:solidFill>
                                <a:latin typeface="Cambria Math" panose="02040503050406030204" pitchFamily="18" charset="0"/>
                                <a:ea typeface="Cambria Math" panose="02040503050406030204" pitchFamily="18" charset="0"/>
                                <a:sym typeface="Symbol" panose="05050102010706020507" pitchFamily="18" charset="2"/>
                              </a:rPr>
                            </m:ctrlPr>
                          </m:sSubPr>
                          <m:e>
                            <m:r>
                              <a:rPr lang="en-US" sz="2000" b="1" i="1">
                                <a:solidFill>
                                  <a:srgbClr val="FF0000"/>
                                </a:solidFill>
                                <a:latin typeface="Cambria Math" panose="02040503050406030204" pitchFamily="18" charset="0"/>
                                <a:ea typeface="Cambria Math" panose="02040503050406030204" pitchFamily="18" charset="0"/>
                                <a:sym typeface="Symbol" panose="05050102010706020507" pitchFamily="18" charset="2"/>
                              </a:rPr>
                              <m:t>𝑰</m:t>
                            </m:r>
                          </m:e>
                          <m:sub>
                            <m:r>
                              <a:rPr lang="en-US" sz="2000" b="1" i="1">
                                <a:solidFill>
                                  <a:srgbClr val="FF0000"/>
                                </a:solidFill>
                                <a:latin typeface="Cambria Math" panose="02040503050406030204" pitchFamily="18" charset="0"/>
                                <a:ea typeface="Cambria Math" panose="02040503050406030204" pitchFamily="18" charset="0"/>
                                <a:sym typeface="Symbol" panose="05050102010706020507" pitchFamily="18" charset="2"/>
                              </a:rPr>
                              <m:t>𝟎</m:t>
                            </m:r>
                          </m:sub>
                        </m:sSub>
                      </m:den>
                    </m:f>
                    <m:r>
                      <a:rPr lang="en-US" sz="2000" b="1" i="1">
                        <a:solidFill>
                          <a:srgbClr val="FF0000"/>
                        </a:solidFill>
                        <a:latin typeface="Cambria Math" panose="02040503050406030204" pitchFamily="18" charset="0"/>
                        <a:ea typeface="Cambria Math" panose="02040503050406030204" pitchFamily="18" charset="0"/>
                        <a:sym typeface="Symbol" panose="05050102010706020507" pitchFamily="18" charset="2"/>
                      </a:rPr>
                      <m:t>=</m:t>
                    </m:r>
                    <m:r>
                      <a:rPr lang="en-US" sz="2000" b="1" i="1">
                        <a:solidFill>
                          <a:srgbClr val="FF0000"/>
                        </a:solidFill>
                        <a:latin typeface="Cambria Math" panose="02040503050406030204" pitchFamily="18" charset="0"/>
                        <a:ea typeface="Cambria Math" panose="02040503050406030204" pitchFamily="18" charset="0"/>
                        <a:sym typeface="Symbol" panose="05050102010706020507" pitchFamily="18" charset="2"/>
                      </a:rPr>
                      <m:t>𝟏</m:t>
                    </m:r>
                    <m:r>
                      <a:rPr lang="en-US" sz="2000" b="1" i="1">
                        <a:solidFill>
                          <a:srgbClr val="FF0000"/>
                        </a:solidFill>
                        <a:latin typeface="Cambria Math" panose="02040503050406030204" pitchFamily="18" charset="0"/>
                        <a:ea typeface="Cambria Math" panose="02040503050406030204" pitchFamily="18" charset="0"/>
                        <a:sym typeface="Symbol" panose="05050102010706020507" pitchFamily="18" charset="2"/>
                      </a:rPr>
                      <m:t>−</m:t>
                    </m:r>
                    <m:sSup>
                      <m:sSupPr>
                        <m:ctrlPr>
                          <a:rPr lang="en-US" sz="2000" b="1" i="1">
                            <a:solidFill>
                              <a:srgbClr val="FF0000"/>
                            </a:solidFill>
                            <a:latin typeface="Cambria Math" panose="02040503050406030204" pitchFamily="18" charset="0"/>
                          </a:rPr>
                        </m:ctrlPr>
                      </m:sSupPr>
                      <m:e>
                        <m:r>
                          <a:rPr lang="en-US" sz="2000" b="1" i="1">
                            <a:solidFill>
                              <a:srgbClr val="FF0000"/>
                            </a:solidFill>
                            <a:latin typeface="Cambria Math" panose="02040503050406030204" pitchFamily="18" charset="0"/>
                          </a:rPr>
                          <m:t>𝒆</m:t>
                        </m:r>
                      </m:e>
                      <m:sup>
                        <m:r>
                          <a:rPr lang="en-US" sz="2000" b="1" i="1">
                            <a:solidFill>
                              <a:srgbClr val="FF0000"/>
                            </a:solidFill>
                            <a:latin typeface="Cambria Math" panose="02040503050406030204" pitchFamily="18" charset="0"/>
                          </a:rPr>
                          <m:t>−</m:t>
                        </m:r>
                        <m:r>
                          <a:rPr lang="en-US" sz="2000" b="1" i="1">
                            <a:solidFill>
                              <a:srgbClr val="FF0000"/>
                            </a:solidFill>
                            <a:latin typeface="Cambria Math" panose="02040503050406030204" pitchFamily="18" charset="0"/>
                            <a:ea typeface="Cambria Math" panose="02040503050406030204" pitchFamily="18" charset="0"/>
                          </a:rPr>
                          <m:t>𝝁</m:t>
                        </m:r>
                        <m:d>
                          <m:dPr>
                            <m:ctrlPr>
                              <a:rPr lang="en-US" sz="2000" b="1" i="1">
                                <a:solidFill>
                                  <a:srgbClr val="FF0000"/>
                                </a:solidFill>
                                <a:latin typeface="Cambria Math" panose="02040503050406030204" pitchFamily="18" charset="0"/>
                                <a:ea typeface="Cambria Math" panose="02040503050406030204" pitchFamily="18" charset="0"/>
                              </a:rPr>
                            </m:ctrlPr>
                          </m:dPr>
                          <m:e>
                            <m:r>
                              <a:rPr lang="en-US" sz="2000" b="1" i="1">
                                <a:solidFill>
                                  <a:srgbClr val="FF0000"/>
                                </a:solidFill>
                                <a:latin typeface="Cambria Math" panose="02040503050406030204" pitchFamily="18" charset="0"/>
                                <a:ea typeface="Cambria Math" panose="02040503050406030204" pitchFamily="18" charset="0"/>
                              </a:rPr>
                              <m:t>𝑬</m:t>
                            </m:r>
                          </m:e>
                        </m:d>
                        <m:r>
                          <a:rPr lang="en-US" sz="2000" b="1" i="1">
                            <a:solidFill>
                              <a:srgbClr val="FF0000"/>
                            </a:solidFill>
                            <a:latin typeface="Cambria Math" panose="02040503050406030204" pitchFamily="18" charset="0"/>
                            <a:ea typeface="Cambria Math" panose="02040503050406030204" pitchFamily="18" charset="0"/>
                          </a:rPr>
                          <m:t>𝑻</m:t>
                        </m:r>
                      </m:sup>
                    </m:sSup>
                  </m:oMath>
                </a14:m>
                <a:r>
                  <a:rPr lang="en-US" sz="2000" dirty="0"/>
                  <a:t>.  </a:t>
                </a:r>
                <a:r>
                  <a:rPr lang="en-US" sz="2000" dirty="0">
                    <a:sym typeface="Wingdings" panose="05000000000000000000" pitchFamily="2" charset="2"/>
                  </a:rPr>
                  <a:t> it depends on x-ray energy, and detector materials thickness.</a:t>
                </a:r>
                <a:endParaRPr lang="en-US" sz="20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406" t="-2101" r="-87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27</a:t>
            </a:fld>
            <a:endParaRPr lang="en-US"/>
          </a:p>
        </p:txBody>
      </p:sp>
      <p:sp>
        <p:nvSpPr>
          <p:cNvPr id="6" name="Title 5"/>
          <p:cNvSpPr>
            <a:spLocks noGrp="1"/>
          </p:cNvSpPr>
          <p:nvPr>
            <p:ph type="title"/>
          </p:nvPr>
        </p:nvSpPr>
        <p:spPr/>
        <p:txBody>
          <a:bodyPr/>
          <a:lstStyle/>
          <a:p>
            <a:r>
              <a:rPr lang="en-US" dirty="0"/>
              <a:t>Quantum Efficiency</a:t>
            </a:r>
          </a:p>
        </p:txBody>
      </p:sp>
    </p:spTree>
    <p:extLst>
      <p:ext uri="{BB962C8B-B14F-4D97-AF65-F5344CB8AC3E}">
        <p14:creationId xmlns:p14="http://schemas.microsoft.com/office/powerpoint/2010/main" val="2430476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3439675" y="687363"/>
            <a:ext cx="5464440" cy="5426356"/>
          </a:xfrm>
          <a:prstGeom prst="rect">
            <a:avLst/>
          </a:prstGeom>
        </p:spPr>
      </p:pic>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28</a:t>
            </a:fld>
            <a:endParaRPr lang="en-US"/>
          </a:p>
        </p:txBody>
      </p:sp>
    </p:spTree>
    <p:extLst>
      <p:ext uri="{BB962C8B-B14F-4D97-AF65-F5344CB8AC3E}">
        <p14:creationId xmlns:p14="http://schemas.microsoft.com/office/powerpoint/2010/main" val="913936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2528935" y="2670050"/>
            <a:ext cx="6979150" cy="3472760"/>
          </a:xfrm>
          <a:prstGeom prst="rect">
            <a:avLst/>
          </a:prstGeom>
        </p:spPr>
      </p:pic>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29</a:t>
            </a:fld>
            <a:endParaRPr lang="en-US"/>
          </a:p>
        </p:txBody>
      </p:sp>
      <p:sp>
        <p:nvSpPr>
          <p:cNvPr id="6" name="Title 5"/>
          <p:cNvSpPr>
            <a:spLocks noGrp="1"/>
          </p:cNvSpPr>
          <p:nvPr>
            <p:ph type="title"/>
          </p:nvPr>
        </p:nvSpPr>
        <p:spPr/>
        <p:txBody>
          <a:bodyPr/>
          <a:lstStyle/>
          <a:p>
            <a:r>
              <a:rPr lang="en-US" dirty="0"/>
              <a:t>Sensitivity</a:t>
            </a:r>
          </a:p>
        </p:txBody>
      </p:sp>
      <p:sp>
        <p:nvSpPr>
          <p:cNvPr id="8" name="TextBox 7"/>
          <p:cNvSpPr txBox="1"/>
          <p:nvPr/>
        </p:nvSpPr>
        <p:spPr>
          <a:xfrm>
            <a:off x="2152650" y="1695603"/>
            <a:ext cx="8100038" cy="646331"/>
          </a:xfrm>
          <a:prstGeom prst="rect">
            <a:avLst/>
          </a:prstGeom>
          <a:noFill/>
        </p:spPr>
        <p:txBody>
          <a:bodyPr wrap="none" rtlCol="0">
            <a:spAutoFit/>
          </a:bodyPr>
          <a:lstStyle/>
          <a:p>
            <a:r>
              <a:rPr lang="en-US" dirty="0"/>
              <a:t>Sensitivity is the charge produced by the detector (before any external amplification)</a:t>
            </a:r>
          </a:p>
          <a:p>
            <a:r>
              <a:rPr lang="en-US" dirty="0"/>
              <a:t>per incident x-ray quantum of a specified energy.</a:t>
            </a:r>
          </a:p>
        </p:txBody>
      </p:sp>
      <p:cxnSp>
        <p:nvCxnSpPr>
          <p:cNvPr id="9" name="Straight Connector 8"/>
          <p:cNvCxnSpPr/>
          <p:nvPr/>
        </p:nvCxnSpPr>
        <p:spPr>
          <a:xfrm>
            <a:off x="4210050" y="3290277"/>
            <a:ext cx="518404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2633785" y="3501292"/>
            <a:ext cx="6392984" cy="0"/>
          </a:xfrm>
          <a:prstGeom prst="line">
            <a:avLst/>
          </a:prstGeom>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5877169" y="3978032"/>
            <a:ext cx="1625600" cy="2289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630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r>
              <a:rPr lang="en-US" altLang="zh-CN" dirty="0"/>
              <a:t>Radiation based</a:t>
            </a:r>
            <a:r>
              <a:rPr lang="en-US" b="1" dirty="0"/>
              <a:t> imaging systems</a:t>
            </a:r>
          </a:p>
        </p:txBody>
      </p:sp>
      <p:sp>
        <p:nvSpPr>
          <p:cNvPr id="737283" name="Rectangle 3"/>
          <p:cNvSpPr>
            <a:spLocks noGrp="1" noChangeArrowheads="1"/>
          </p:cNvSpPr>
          <p:nvPr>
            <p:ph idx="1"/>
          </p:nvPr>
        </p:nvSpPr>
        <p:spPr>
          <a:xfrm>
            <a:off x="838200" y="1825625"/>
            <a:ext cx="5029199" cy="4351338"/>
          </a:xfrm>
        </p:spPr>
        <p:txBody>
          <a:bodyPr/>
          <a:lstStyle/>
          <a:p>
            <a:endParaRPr lang="en-US" dirty="0"/>
          </a:p>
          <a:p>
            <a:endParaRPr lang="en-US" dirty="0"/>
          </a:p>
        </p:txBody>
      </p:sp>
      <p:sp>
        <p:nvSpPr>
          <p:cNvPr id="11" name="Date Placeholder 3"/>
          <p:cNvSpPr>
            <a:spLocks noGrp="1"/>
          </p:cNvSpPr>
          <p:nvPr>
            <p:ph type="dt" sz="half" idx="10"/>
          </p:nvPr>
        </p:nvSpPr>
        <p:spPr/>
        <p:txBody>
          <a:bodyPr/>
          <a:lstStyle/>
          <a:p>
            <a:r>
              <a:rPr lang="en-US"/>
              <a:t>BME2104 -《生物医学影像技术》</a:t>
            </a:r>
          </a:p>
        </p:txBody>
      </p:sp>
      <p:sp>
        <p:nvSpPr>
          <p:cNvPr id="12" name="Footer Placeholder 4"/>
          <p:cNvSpPr>
            <a:spLocks noGrp="1"/>
          </p:cNvSpPr>
          <p:nvPr>
            <p:ph type="ftr" sz="quarter" idx="11"/>
          </p:nvPr>
        </p:nvSpPr>
        <p:spPr/>
        <p:txBody>
          <a:bodyPr/>
          <a:lstStyle/>
          <a:p>
            <a:r>
              <a:rPr lang="en-US"/>
              <a:t>Lecture 7: Radiation Detection</a:t>
            </a:r>
          </a:p>
        </p:txBody>
      </p:sp>
      <p:sp>
        <p:nvSpPr>
          <p:cNvPr id="13" name="Slide Number Placeholder 5"/>
          <p:cNvSpPr>
            <a:spLocks noGrp="1"/>
          </p:cNvSpPr>
          <p:nvPr>
            <p:ph type="sldNum" sz="quarter" idx="12"/>
          </p:nvPr>
        </p:nvSpPr>
        <p:spPr/>
        <p:txBody>
          <a:bodyPr/>
          <a:lstStyle/>
          <a:p>
            <a:fld id="{945B0766-AE96-4750-AFB1-D8AFC604CB93}" type="slidenum">
              <a:rPr lang="en-US"/>
              <a:pPr/>
              <a:t>3</a:t>
            </a:fld>
            <a:endParaRPr lang="en-US"/>
          </a:p>
        </p:txBody>
      </p:sp>
      <p:sp>
        <p:nvSpPr>
          <p:cNvPr id="737284" name="Text Box 4"/>
          <p:cNvSpPr txBox="1">
            <a:spLocks noChangeArrowheads="1"/>
          </p:cNvSpPr>
          <p:nvPr/>
        </p:nvSpPr>
        <p:spPr bwMode="auto">
          <a:xfrm>
            <a:off x="1242834" y="2107431"/>
            <a:ext cx="80391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2400" dirty="0">
                <a:latin typeface="Verdana" panose="020B0604030504040204" pitchFamily="34" charset="0"/>
              </a:rPr>
              <a:t>Require:</a:t>
            </a:r>
          </a:p>
          <a:p>
            <a:pPr eaLnBrk="0" hangingPunct="0">
              <a:spcBef>
                <a:spcPct val="50000"/>
              </a:spcBef>
            </a:pPr>
            <a:r>
              <a:rPr lang="en-US" sz="2400" dirty="0">
                <a:latin typeface="Verdana" panose="020B0604030504040204" pitchFamily="34" charset="0"/>
              </a:rPr>
              <a:t>	1. radiation source</a:t>
            </a:r>
          </a:p>
          <a:p>
            <a:pPr eaLnBrk="0" hangingPunct="0">
              <a:spcBef>
                <a:spcPct val="50000"/>
              </a:spcBef>
            </a:pPr>
            <a:r>
              <a:rPr lang="en-US" sz="2400" dirty="0">
                <a:latin typeface="Verdana" panose="020B0604030504040204" pitchFamily="34" charset="0"/>
              </a:rPr>
              <a:t>	2. object</a:t>
            </a:r>
          </a:p>
          <a:p>
            <a:pPr eaLnBrk="0" hangingPunct="0">
              <a:spcBef>
                <a:spcPct val="50000"/>
              </a:spcBef>
            </a:pPr>
            <a:r>
              <a:rPr lang="en-US" sz="2400" dirty="0">
                <a:solidFill>
                  <a:srgbClr val="FF0000"/>
                </a:solidFill>
                <a:latin typeface="Verdana" panose="020B0604030504040204" pitchFamily="34" charset="0"/>
              </a:rPr>
              <a:t>	3. </a:t>
            </a:r>
            <a:r>
              <a:rPr lang="en-US" sz="2400" b="1" dirty="0">
                <a:solidFill>
                  <a:srgbClr val="FF0000"/>
                </a:solidFill>
                <a:latin typeface="Verdana" panose="020B0604030504040204" pitchFamily="34" charset="0"/>
              </a:rPr>
              <a:t>radiation detector</a:t>
            </a:r>
          </a:p>
        </p:txBody>
      </p:sp>
      <p:pic>
        <p:nvPicPr>
          <p:cNvPr id="737285" name="Picture 5"/>
          <p:cNvPicPr>
            <a:picLocks noChangeAspect="1" noChangeArrowheads="1"/>
          </p:cNvPicPr>
          <p:nvPr/>
        </p:nvPicPr>
        <p:blipFill>
          <a:blip r:embed="rId3">
            <a:extLst>
              <a:ext uri="{28A0092B-C50C-407E-A947-70E740481C1C}">
                <a14:useLocalDpi xmlns:a14="http://schemas.microsoft.com/office/drawing/2010/main" val="0"/>
              </a:ext>
            </a:extLst>
          </a:blip>
          <a:srcRect t="1559" r="35477" b="9473"/>
          <a:stretch>
            <a:fillRect/>
          </a:stretch>
        </p:blipFill>
        <p:spPr bwMode="auto">
          <a:xfrm>
            <a:off x="6470650" y="2868613"/>
            <a:ext cx="257175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286" name="Text Box 6"/>
          <p:cNvSpPr txBox="1">
            <a:spLocks noChangeArrowheads="1"/>
          </p:cNvSpPr>
          <p:nvPr/>
        </p:nvSpPr>
        <p:spPr bwMode="auto">
          <a:xfrm>
            <a:off x="8164513" y="3201989"/>
            <a:ext cx="1014412" cy="39687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1000" b="1">
                <a:latin typeface="Verdana" panose="020B0604030504040204" pitchFamily="34" charset="0"/>
              </a:rPr>
              <a:t>x-ray detector</a:t>
            </a:r>
          </a:p>
        </p:txBody>
      </p:sp>
      <p:sp>
        <p:nvSpPr>
          <p:cNvPr id="737287" name="Text Box 7"/>
          <p:cNvSpPr txBox="1">
            <a:spLocks noChangeArrowheads="1"/>
          </p:cNvSpPr>
          <p:nvPr/>
        </p:nvSpPr>
        <p:spPr bwMode="auto">
          <a:xfrm>
            <a:off x="9207501" y="3697288"/>
            <a:ext cx="1604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1400">
                <a:latin typeface="Verdana" panose="020B0604030504040204" pitchFamily="34" charset="0"/>
              </a:rPr>
              <a:t>x-ray source</a:t>
            </a:r>
          </a:p>
        </p:txBody>
      </p:sp>
      <p:sp>
        <p:nvSpPr>
          <p:cNvPr id="737288" name="Line 8"/>
          <p:cNvSpPr>
            <a:spLocks noChangeShapeType="1"/>
          </p:cNvSpPr>
          <p:nvPr/>
        </p:nvSpPr>
        <p:spPr bwMode="auto">
          <a:xfrm flipH="1">
            <a:off x="8686801" y="3971925"/>
            <a:ext cx="671513" cy="439738"/>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737289" name="Text Box 9"/>
          <p:cNvSpPr txBox="1">
            <a:spLocks noChangeArrowheads="1"/>
          </p:cNvSpPr>
          <p:nvPr/>
        </p:nvSpPr>
        <p:spPr bwMode="auto">
          <a:xfrm>
            <a:off x="8667750" y="5659438"/>
            <a:ext cx="10477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1400">
                <a:latin typeface="Verdana" panose="020B0604030504040204" pitchFamily="34" charset="0"/>
              </a:rPr>
              <a:t>Patient (object)</a:t>
            </a:r>
          </a:p>
        </p:txBody>
      </p:sp>
      <p:sp>
        <p:nvSpPr>
          <p:cNvPr id="737290" name="Line 10"/>
          <p:cNvSpPr>
            <a:spLocks noChangeShapeType="1"/>
          </p:cNvSpPr>
          <p:nvPr/>
        </p:nvSpPr>
        <p:spPr bwMode="auto">
          <a:xfrm flipH="1" flipV="1">
            <a:off x="7950200" y="4733926"/>
            <a:ext cx="736600" cy="995363"/>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Tree>
    <p:extLst>
      <p:ext uri="{BB962C8B-B14F-4D97-AF65-F5344CB8AC3E}">
        <p14:creationId xmlns:p14="http://schemas.microsoft.com/office/powerpoint/2010/main" val="16195167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Detector Properties</a:t>
            </a:r>
          </a:p>
        </p:txBody>
      </p:sp>
      <p:sp>
        <p:nvSpPr>
          <p:cNvPr id="2" name="Content Placeholder 1"/>
          <p:cNvSpPr>
            <a:spLocks noGrp="1"/>
          </p:cNvSpPr>
          <p:nvPr>
            <p:ph idx="1"/>
          </p:nvPr>
        </p:nvSpPr>
        <p:spPr/>
        <p:txBody>
          <a:bodyPr>
            <a:normAutofit/>
          </a:bodyPr>
          <a:lstStyle/>
          <a:p>
            <a:r>
              <a:rPr lang="en-US" sz="2000" dirty="0"/>
              <a:t>Field of view (FOV)</a:t>
            </a:r>
          </a:p>
          <a:p>
            <a:pPr lvl="1"/>
            <a:r>
              <a:rPr lang="en-US" sz="1800" dirty="0"/>
              <a:t>The size (in mm</a:t>
            </a:r>
            <a:r>
              <a:rPr lang="en-US" sz="1800" baseline="30000" dirty="0"/>
              <a:t>2</a:t>
            </a:r>
            <a:r>
              <a:rPr lang="en-US" sz="1800" dirty="0"/>
              <a:t>) of active sensor in a detector</a:t>
            </a:r>
          </a:p>
          <a:p>
            <a:endParaRPr lang="en-US" sz="2000" dirty="0"/>
          </a:p>
          <a:p>
            <a:r>
              <a:rPr lang="en-US" sz="2000" dirty="0"/>
              <a:t>Pixel size</a:t>
            </a:r>
          </a:p>
          <a:p>
            <a:pPr lvl="1"/>
            <a:r>
              <a:rPr lang="en-US" sz="1800" dirty="0"/>
              <a:t>E.g. 0.5mm pixel size in a typical CT detector </a:t>
            </a:r>
          </a:p>
          <a:p>
            <a:endParaRPr lang="en-US" sz="2000" dirty="0"/>
          </a:p>
          <a:p>
            <a:r>
              <a:rPr lang="en-US" sz="2000" dirty="0"/>
              <a:t>Quantum efficiency</a:t>
            </a:r>
          </a:p>
          <a:p>
            <a:pPr lvl="1"/>
            <a:r>
              <a:rPr lang="en-US" sz="1800" dirty="0"/>
              <a:t>&gt;90% for most x-ray detectors</a:t>
            </a:r>
          </a:p>
          <a:p>
            <a:endParaRPr lang="en-US" sz="2000" dirty="0"/>
          </a:p>
          <a:p>
            <a:r>
              <a:rPr lang="en-US" sz="2000" dirty="0"/>
              <a:t>Detector noise</a:t>
            </a:r>
            <a:endParaRPr lang="en-US" sz="1400" dirty="0"/>
          </a:p>
        </p:txBody>
      </p:sp>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30</a:t>
            </a:fld>
            <a:endParaRPr lang="en-US"/>
          </a:p>
        </p:txBody>
      </p:sp>
    </p:spTree>
    <p:extLst>
      <p:ext uri="{BB962C8B-B14F-4D97-AF65-F5344CB8AC3E}">
        <p14:creationId xmlns:p14="http://schemas.microsoft.com/office/powerpoint/2010/main" val="28930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Detector Electronic Noise</a:t>
            </a:r>
          </a:p>
        </p:txBody>
      </p:sp>
      <p:sp>
        <p:nvSpPr>
          <p:cNvPr id="2" name="Content Placeholder 1"/>
          <p:cNvSpPr>
            <a:spLocks noGrp="1"/>
          </p:cNvSpPr>
          <p:nvPr>
            <p:ph idx="1"/>
          </p:nvPr>
        </p:nvSpPr>
        <p:spPr/>
        <p:txBody>
          <a:bodyPr>
            <a:normAutofit/>
          </a:bodyPr>
          <a:lstStyle/>
          <a:p>
            <a:r>
              <a:rPr lang="en-US" sz="2000" dirty="0"/>
              <a:t>Electronic noise is a random fluctuation in an electrical signal.  It is a characteristic of all electronic circuits.</a:t>
            </a:r>
          </a:p>
          <a:p>
            <a:endParaRPr lang="en-US" sz="2000" dirty="0"/>
          </a:p>
          <a:p>
            <a:r>
              <a:rPr lang="en-US" sz="2000" dirty="0"/>
              <a:t>X-ray detectors rely on electric circuits to convert x-ray photon signals into electrical signals, thus x-ray detectors have electronic noises.</a:t>
            </a:r>
          </a:p>
          <a:p>
            <a:endParaRPr lang="en-US" sz="2000" dirty="0"/>
          </a:p>
          <a:p>
            <a:r>
              <a:rPr lang="en-US" sz="2000" dirty="0"/>
              <a:t>In diagnostic imaging, detector electronic noise is NOT a dominant factor for total x-ray image noise, but still less noise is better.</a:t>
            </a:r>
          </a:p>
        </p:txBody>
      </p:sp>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31</a:t>
            </a:fld>
            <a:endParaRPr lang="en-US"/>
          </a:p>
        </p:txBody>
      </p:sp>
    </p:spTree>
    <p:extLst>
      <p:ext uri="{BB962C8B-B14F-4D97-AF65-F5344CB8AC3E}">
        <p14:creationId xmlns:p14="http://schemas.microsoft.com/office/powerpoint/2010/main" val="33650864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Detector Anti-Scatter Grid</a:t>
            </a:r>
          </a:p>
        </p:txBody>
      </p:sp>
      <p:sp>
        <p:nvSpPr>
          <p:cNvPr id="11" name="Text Placeholder 10"/>
          <p:cNvSpPr>
            <a:spLocks noGrp="1"/>
          </p:cNvSpPr>
          <p:nvPr>
            <p:ph type="body" idx="1"/>
          </p:nvPr>
        </p:nvSpPr>
        <p:spPr>
          <a:xfrm>
            <a:off x="2138573" y="3255432"/>
            <a:ext cx="3868340" cy="823912"/>
          </a:xfrm>
        </p:spPr>
        <p:txBody>
          <a:bodyPr/>
          <a:lstStyle/>
          <a:p>
            <a:pPr algn="ctr"/>
            <a:r>
              <a:rPr lang="en-US" dirty="0"/>
              <a:t>w/o grid</a:t>
            </a:r>
          </a:p>
        </p:txBody>
      </p:sp>
      <p:pic>
        <p:nvPicPr>
          <p:cNvPr id="9" name="Content Placeholder 8"/>
          <p:cNvPicPr>
            <a:picLocks noGrp="1" noChangeAspect="1"/>
          </p:cNvPicPr>
          <p:nvPr>
            <p:ph sz="half" idx="2"/>
          </p:nvPr>
        </p:nvPicPr>
        <p:blipFill>
          <a:blip r:embed="rId2"/>
          <a:stretch>
            <a:fillRect/>
          </a:stretch>
        </p:blipFill>
        <p:spPr>
          <a:xfrm>
            <a:off x="2805102" y="4139608"/>
            <a:ext cx="2589525" cy="2005020"/>
          </a:xfrm>
          <a:prstGeom prst="rect">
            <a:avLst/>
          </a:prstGeom>
        </p:spPr>
      </p:pic>
      <p:sp>
        <p:nvSpPr>
          <p:cNvPr id="12" name="Text Placeholder 11"/>
          <p:cNvSpPr>
            <a:spLocks noGrp="1"/>
          </p:cNvSpPr>
          <p:nvPr>
            <p:ph type="body" sz="quarter" idx="3"/>
          </p:nvPr>
        </p:nvSpPr>
        <p:spPr>
          <a:xfrm>
            <a:off x="6096000" y="3274346"/>
            <a:ext cx="3887391" cy="823912"/>
          </a:xfrm>
        </p:spPr>
        <p:txBody>
          <a:bodyPr/>
          <a:lstStyle/>
          <a:p>
            <a:pPr algn="ctr"/>
            <a:r>
              <a:rPr lang="en-US" dirty="0"/>
              <a:t>w. grid</a:t>
            </a:r>
          </a:p>
        </p:txBody>
      </p:sp>
      <p:pic>
        <p:nvPicPr>
          <p:cNvPr id="10" name="Content Placeholder 9"/>
          <p:cNvPicPr>
            <a:picLocks noGrp="1" noChangeAspect="1"/>
          </p:cNvPicPr>
          <p:nvPr>
            <p:ph sz="quarter" idx="4"/>
          </p:nvPr>
        </p:nvPicPr>
        <p:blipFill>
          <a:blip r:embed="rId3"/>
          <a:stretch>
            <a:fillRect/>
          </a:stretch>
        </p:blipFill>
        <p:spPr>
          <a:xfrm>
            <a:off x="6737376" y="4114228"/>
            <a:ext cx="2741850" cy="2055780"/>
          </a:xfrm>
          <a:prstGeom prst="rect">
            <a:avLst/>
          </a:prstGeom>
        </p:spPr>
      </p:pic>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32</a:t>
            </a:fld>
            <a:endParaRPr lang="en-US"/>
          </a:p>
        </p:txBody>
      </p:sp>
      <p:pic>
        <p:nvPicPr>
          <p:cNvPr id="1026" name="Picture 2" descr="http://www.jpi.co.kr/english/images/03_technical_information/gridbook_img_5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1030" y="1405301"/>
            <a:ext cx="2085105" cy="2233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089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of Detector Anti-Scatter Grid</a:t>
            </a:r>
          </a:p>
        </p:txBody>
      </p:sp>
      <p:pic>
        <p:nvPicPr>
          <p:cNvPr id="12" name="Content Placeholder 11"/>
          <p:cNvPicPr>
            <a:picLocks noGrp="1" noChangeAspect="1"/>
          </p:cNvPicPr>
          <p:nvPr>
            <p:ph sz="half" idx="1"/>
          </p:nvPr>
        </p:nvPicPr>
        <p:blipFill>
          <a:blip r:embed="rId2"/>
          <a:stretch>
            <a:fillRect/>
          </a:stretch>
        </p:blipFill>
        <p:spPr>
          <a:xfrm>
            <a:off x="2019795" y="1942217"/>
            <a:ext cx="3886200" cy="4118155"/>
          </a:xfrm>
          <a:prstGeom prst="rect">
            <a:avLst/>
          </a:prstGeom>
        </p:spPr>
      </p:pic>
      <p:sp>
        <p:nvSpPr>
          <p:cNvPr id="7" name="Date Placeholder 6"/>
          <p:cNvSpPr>
            <a:spLocks noGrp="1"/>
          </p:cNvSpPr>
          <p:nvPr>
            <p:ph type="dt" sz="half" idx="10"/>
          </p:nvPr>
        </p:nvSpPr>
        <p:spPr/>
        <p:txBody>
          <a:bodyPr/>
          <a:lstStyle/>
          <a:p>
            <a:r>
              <a:rPr lang="en-US"/>
              <a:t>BME2104 -《生物医学影像技术》</a:t>
            </a:r>
          </a:p>
        </p:txBody>
      </p:sp>
      <p:sp>
        <p:nvSpPr>
          <p:cNvPr id="8" name="Footer Placeholder 7"/>
          <p:cNvSpPr>
            <a:spLocks noGrp="1"/>
          </p:cNvSpPr>
          <p:nvPr>
            <p:ph type="ftr" sz="quarter" idx="11"/>
          </p:nvPr>
        </p:nvSpPr>
        <p:spPr/>
        <p:txBody>
          <a:bodyPr/>
          <a:lstStyle/>
          <a:p>
            <a:r>
              <a:rPr lang="en-US"/>
              <a:t>Lecture 7: Radiation Detection</a:t>
            </a:r>
          </a:p>
        </p:txBody>
      </p:sp>
      <p:sp>
        <p:nvSpPr>
          <p:cNvPr id="9" name="Slide Number Placeholder 8"/>
          <p:cNvSpPr>
            <a:spLocks noGrp="1"/>
          </p:cNvSpPr>
          <p:nvPr>
            <p:ph type="sldNum" sz="quarter" idx="12"/>
          </p:nvPr>
        </p:nvSpPr>
        <p:spPr/>
        <p:txBody>
          <a:bodyPr/>
          <a:lstStyle/>
          <a:p>
            <a:fld id="{137FFB83-1FEB-4B15-B287-3B515346DC85}" type="slidenum">
              <a:rPr lang="en-US" smtClean="0"/>
              <a:t>33</a:t>
            </a:fld>
            <a:endParaRPr lang="en-US"/>
          </a:p>
        </p:txBody>
      </p:sp>
      <mc:AlternateContent xmlns:mc="http://schemas.openxmlformats.org/markup-compatibility/2006" xmlns:a14="http://schemas.microsoft.com/office/drawing/2010/main">
        <mc:Choice Requires="a14">
          <p:sp>
            <p:nvSpPr>
              <p:cNvPr id="44" name="TextBox 43"/>
              <p:cNvSpPr txBox="1"/>
              <p:nvPr/>
            </p:nvSpPr>
            <p:spPr>
              <a:xfrm>
                <a:off x="8782469" y="2252532"/>
                <a:ext cx="1590244" cy="1160895"/>
              </a:xfrm>
              <a:prstGeom prst="rect">
                <a:avLst/>
              </a:prstGeom>
              <a:noFill/>
            </p:spPr>
            <p:txBody>
              <a:bodyPr wrap="none" rtlCol="0">
                <a:spAutoFit/>
              </a:bodyPr>
              <a:lstStyle/>
              <a:p>
                <a:r>
                  <a:rPr lang="en-US" dirty="0"/>
                  <a:t>Grid ratio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𝑑</m:t>
                        </m:r>
                      </m:den>
                    </m:f>
                  </m:oMath>
                </a14:m>
                <a:endParaRPr lang="en-US" dirty="0"/>
              </a:p>
              <a:p>
                <a:endParaRPr lang="en-US" dirty="0"/>
              </a:p>
              <a:p>
                <a:r>
                  <a:rPr lang="en-US" dirty="0"/>
                  <a:t>Grid freq.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𝑡</m:t>
                        </m:r>
                      </m:den>
                    </m:f>
                  </m:oMath>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8782469" y="2252532"/>
                <a:ext cx="1590244" cy="1160895"/>
              </a:xfrm>
              <a:prstGeom prst="rect">
                <a:avLst/>
              </a:prstGeom>
              <a:blipFill>
                <a:blip r:embed="rId3"/>
                <a:stretch>
                  <a:fillRect l="-3448" b="-2632"/>
                </a:stretch>
              </a:blipFill>
            </p:spPr>
            <p:txBody>
              <a:bodyPr/>
              <a:lstStyle/>
              <a:p>
                <a:r>
                  <a:rPr lang="en-US">
                    <a:noFill/>
                  </a:rPr>
                  <a:t> </a:t>
                </a:r>
              </a:p>
            </p:txBody>
          </p:sp>
        </mc:Fallback>
      </mc:AlternateContent>
      <p:pic>
        <p:nvPicPr>
          <p:cNvPr id="13" name="Content Placeholder 12"/>
          <p:cNvPicPr>
            <a:picLocks noGrp="1" noChangeAspect="1"/>
          </p:cNvPicPr>
          <p:nvPr>
            <p:ph sz="half" idx="2"/>
          </p:nvPr>
        </p:nvPicPr>
        <p:blipFill>
          <a:blip r:embed="rId4"/>
          <a:stretch>
            <a:fillRect/>
          </a:stretch>
        </p:blipFill>
        <p:spPr>
          <a:xfrm>
            <a:off x="6224834" y="1942216"/>
            <a:ext cx="2211036" cy="4118156"/>
          </a:xfrm>
          <a:prstGeom prst="rect">
            <a:avLst/>
          </a:prstGeom>
        </p:spPr>
      </p:pic>
      <p:cxnSp>
        <p:nvCxnSpPr>
          <p:cNvPr id="15" name="Straight Connector 14"/>
          <p:cNvCxnSpPr/>
          <p:nvPr/>
        </p:nvCxnSpPr>
        <p:spPr>
          <a:xfrm>
            <a:off x="8214112" y="2682939"/>
            <a:ext cx="0" cy="518377"/>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38218" y="2756088"/>
            <a:ext cx="227685" cy="369332"/>
          </a:xfrm>
          <a:prstGeom prst="rect">
            <a:avLst/>
          </a:prstGeom>
          <a:noFill/>
        </p:spPr>
        <p:txBody>
          <a:bodyPr wrap="square" rtlCol="0">
            <a:spAutoFit/>
          </a:bodyPr>
          <a:lstStyle/>
          <a:p>
            <a:r>
              <a:rPr lang="en-US" dirty="0">
                <a:solidFill>
                  <a:srgbClr val="FF0000"/>
                </a:solidFill>
              </a:rPr>
              <a:t>h</a:t>
            </a:r>
          </a:p>
        </p:txBody>
      </p:sp>
      <p:cxnSp>
        <p:nvCxnSpPr>
          <p:cNvPr id="27" name="Straight Connector 26"/>
          <p:cNvCxnSpPr/>
          <p:nvPr/>
        </p:nvCxnSpPr>
        <p:spPr>
          <a:xfrm>
            <a:off x="7894232" y="3272791"/>
            <a:ext cx="144780" cy="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894232" y="3125420"/>
            <a:ext cx="0" cy="215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031392" y="3125420"/>
            <a:ext cx="0" cy="21595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825652" y="3223261"/>
            <a:ext cx="279244" cy="307777"/>
          </a:xfrm>
          <a:prstGeom prst="rect">
            <a:avLst/>
          </a:prstGeom>
          <a:noFill/>
        </p:spPr>
        <p:txBody>
          <a:bodyPr wrap="none" rtlCol="0">
            <a:spAutoFit/>
          </a:bodyPr>
          <a:lstStyle/>
          <a:p>
            <a:r>
              <a:rPr lang="en-US" sz="1400" dirty="0">
                <a:solidFill>
                  <a:srgbClr val="FF0000"/>
                </a:solidFill>
              </a:rPr>
              <a:t>d</a:t>
            </a:r>
          </a:p>
        </p:txBody>
      </p:sp>
      <p:cxnSp>
        <p:nvCxnSpPr>
          <p:cNvPr id="39" name="Straight Connector 38"/>
          <p:cNvCxnSpPr/>
          <p:nvPr/>
        </p:nvCxnSpPr>
        <p:spPr>
          <a:xfrm flipV="1">
            <a:off x="8031392" y="2514600"/>
            <a:ext cx="0" cy="201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8078830" y="2514600"/>
            <a:ext cx="0" cy="19812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917023" y="2267381"/>
            <a:ext cx="243978" cy="307777"/>
          </a:xfrm>
          <a:prstGeom prst="rect">
            <a:avLst/>
          </a:prstGeom>
          <a:noFill/>
        </p:spPr>
        <p:txBody>
          <a:bodyPr wrap="none" rtlCol="0">
            <a:spAutoFit/>
          </a:bodyPr>
          <a:lstStyle/>
          <a:p>
            <a:r>
              <a:rPr lang="en-US" sz="1400" dirty="0">
                <a:solidFill>
                  <a:srgbClr val="FF0000"/>
                </a:solidFill>
              </a:rPr>
              <a:t>t</a:t>
            </a:r>
          </a:p>
        </p:txBody>
      </p:sp>
      <p:sp>
        <p:nvSpPr>
          <p:cNvPr id="45" name="TextBox 44"/>
          <p:cNvSpPr txBox="1"/>
          <p:nvPr/>
        </p:nvSpPr>
        <p:spPr>
          <a:xfrm>
            <a:off x="8562750" y="3816628"/>
            <a:ext cx="1972395" cy="2062103"/>
          </a:xfrm>
          <a:prstGeom prst="rect">
            <a:avLst/>
          </a:prstGeom>
          <a:noFill/>
        </p:spPr>
        <p:txBody>
          <a:bodyPr wrap="square" rtlCol="0">
            <a:spAutoFit/>
          </a:bodyPr>
          <a:lstStyle/>
          <a:p>
            <a:r>
              <a:rPr lang="en-US" sz="1600" b="1" dirty="0"/>
              <a:t>BF (Bucky Factor)-</a:t>
            </a:r>
            <a:r>
              <a:rPr lang="en-US" sz="1600" dirty="0"/>
              <a:t>dose to the patient needs to be increased by a factor BF to keep same x-ray dose incident to the detector w. &amp; w/o detector grid.</a:t>
            </a:r>
          </a:p>
        </p:txBody>
      </p:sp>
    </p:spTree>
    <p:extLst>
      <p:ext uri="{BB962C8B-B14F-4D97-AF65-F5344CB8AC3E}">
        <p14:creationId xmlns:p14="http://schemas.microsoft.com/office/powerpoint/2010/main" val="317252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355207E-AA18-4B08-8241-11CCFE2118A2}"/>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7E3DF248-B915-48AD-8645-CE7EE28FCF24}"/>
              </a:ext>
            </a:extLst>
          </p:cNvPr>
          <p:cNvSpPr>
            <a:spLocks noGrp="1"/>
          </p:cNvSpPr>
          <p:nvPr>
            <p:ph type="ftr" sz="quarter" idx="11"/>
          </p:nvPr>
        </p:nvSpPr>
        <p:spPr/>
        <p:txBody>
          <a:bodyPr/>
          <a:lstStyle/>
          <a:p>
            <a:r>
              <a:rPr lang="en-US"/>
              <a:t>Lecture 7: Radiation Detection</a:t>
            </a:r>
          </a:p>
        </p:txBody>
      </p:sp>
      <p:sp>
        <p:nvSpPr>
          <p:cNvPr id="5" name="Slide Number Placeholder 4">
            <a:extLst>
              <a:ext uri="{FF2B5EF4-FFF2-40B4-BE49-F238E27FC236}">
                <a16:creationId xmlns:a16="http://schemas.microsoft.com/office/drawing/2014/main" id="{DD41EFB6-3E99-4E74-9B15-C1C3AF932663}"/>
              </a:ext>
            </a:extLst>
          </p:cNvPr>
          <p:cNvSpPr>
            <a:spLocks noGrp="1"/>
          </p:cNvSpPr>
          <p:nvPr>
            <p:ph type="sldNum" sz="quarter" idx="12"/>
          </p:nvPr>
        </p:nvSpPr>
        <p:spPr/>
        <p:txBody>
          <a:bodyPr/>
          <a:lstStyle/>
          <a:p>
            <a:fld id="{521CE3F2-4AEB-D446-A39E-E6B6B04BE5C1}" type="slidenum">
              <a:rPr lang="en-US" smtClean="0"/>
              <a:t>4</a:t>
            </a:fld>
            <a:endParaRPr lang="en-US"/>
          </a:p>
        </p:txBody>
      </p:sp>
      <p:pic>
        <p:nvPicPr>
          <p:cNvPr id="3076" name="Picture 4" descr="See the source image">
            <a:extLst>
              <a:ext uri="{FF2B5EF4-FFF2-40B4-BE49-F238E27FC236}">
                <a16:creationId xmlns:a16="http://schemas.microsoft.com/office/drawing/2014/main" id="{CAB57432-6902-4463-983F-58211D78F2C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53" t="12668" r="14985" b="19668"/>
          <a:stretch/>
        </p:blipFill>
        <p:spPr bwMode="auto">
          <a:xfrm>
            <a:off x="2158054" y="673995"/>
            <a:ext cx="2703700" cy="18668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jira-net.or.jp/radiology_japan/rj_064/img/04_01.jpg">
            <a:extLst>
              <a:ext uri="{FF2B5EF4-FFF2-40B4-BE49-F238E27FC236}">
                <a16:creationId xmlns:a16="http://schemas.microsoft.com/office/drawing/2014/main" id="{6937FB60-B888-4B03-95E3-46D9385131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78" b="14391"/>
          <a:stretch/>
        </p:blipFill>
        <p:spPr bwMode="auto">
          <a:xfrm>
            <a:off x="8155612" y="3437104"/>
            <a:ext cx="2511568" cy="25015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F1938AB4-AE01-49CA-9AFC-3B86E762C7C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777" b="99015" l="5429" r="94571">
                        <a14:foregroundMark x1="39857" y1="15764" x2="39857" y2="15764"/>
                        <a14:foregroundMark x1="36714" y1="13300" x2="36714" y2="13300"/>
                        <a14:foregroundMark x1="37429" y1="13465" x2="37429" y2="13465"/>
                        <a14:foregroundMark x1="12429" y1="85222" x2="12429" y2="85222"/>
                        <a14:foregroundMark x1="13714" y1="83415" x2="16286" y2="82923"/>
                        <a14:foregroundMark x1="14714" y1="81281" x2="20714" y2="86371"/>
                        <a14:foregroundMark x1="20714" y1="86371" x2="28429" y2="87521"/>
                        <a14:foregroundMark x1="28429" y1="87521" x2="23286" y2="81281"/>
                        <a14:foregroundMark x1="23286" y1="81281" x2="16000" y2="79310"/>
                        <a14:foregroundMark x1="16000" y1="79310" x2="14429" y2="81609"/>
                        <a14:foregroundMark x1="22857" y1="26601" x2="20000" y2="28900"/>
                        <a14:foregroundMark x1="15000" y1="38916" x2="14714" y2="38916"/>
                        <a14:foregroundMark x1="52714" y1="9360" x2="52714" y2="9360"/>
                        <a14:foregroundMark x1="51714" y1="8703" x2="51714" y2="8703"/>
                        <a14:foregroundMark x1="53286" y1="4598" x2="53286" y2="4598"/>
                        <a14:foregroundMark x1="28571" y1="45484" x2="28571" y2="45484"/>
                        <a14:foregroundMark x1="24857" y1="53202" x2="24857" y2="53202"/>
                        <a14:foregroundMark x1="27571" y1="63547" x2="27571" y2="63547"/>
                        <a14:foregroundMark x1="22286" y1="33498" x2="19000" y2="42529"/>
                        <a14:foregroundMark x1="19000" y1="42529" x2="18286" y2="51560"/>
                        <a14:foregroundMark x1="18286" y1="51560" x2="20571" y2="60920"/>
                        <a14:foregroundMark x1="20571" y1="60920" x2="33857" y2="82266"/>
                        <a14:foregroundMark x1="33857" y1="82266" x2="40857" y2="86371"/>
                        <a14:foregroundMark x1="40857" y1="86371" x2="45000" y2="86535"/>
                        <a14:foregroundMark x1="21429" y1="89163" x2="28571" y2="91133"/>
                        <a14:foregroundMark x1="28571" y1="91133" x2="29286" y2="90969"/>
                        <a14:foregroundMark x1="40429" y1="92939" x2="63286" y2="95731"/>
                        <a14:foregroundMark x1="63714" y1="96059" x2="63856" y2="96073"/>
                        <a14:foregroundMark x1="20571" y1="89655" x2="6000" y2="89327"/>
                        <a14:foregroundMark x1="6000" y1="89327" x2="9429" y2="81773"/>
                        <a14:foregroundMark x1="9429" y1="81773" x2="5714" y2="40066"/>
                        <a14:foregroundMark x1="5714" y1="40066" x2="12571" y2="35468"/>
                        <a14:foregroundMark x1="12571" y1="35468" x2="31286" y2="10673"/>
                        <a14:foregroundMark x1="31286" y1="10673" x2="38000" y2="7718"/>
                        <a14:foregroundMark x1="38000" y1="7718" x2="38143" y2="7882"/>
                        <a14:foregroundMark x1="7857" y1="90476" x2="9429" y2="90476"/>
                        <a14:foregroundMark x1="45000" y1="12315" x2="45467" y2="10914"/>
                        <a14:foregroundMark x1="44610" y1="12790" x2="44857" y2="12479"/>
                        <a14:foregroundMark x1="41857" y1="16256" x2="44588" y2="12818"/>
                        <a14:foregroundMark x1="46286" y1="12151" x2="48857" y2="4433"/>
                        <a14:foregroundMark x1="48857" y1="4433" x2="50143" y2="4105"/>
                        <a14:foregroundMark x1="45429" y1="10673" x2="47429" y2="4762"/>
                        <a14:foregroundMark x1="45286" y1="11166" x2="47286" y2="5583"/>
                        <a14:foregroundMark x1="47571" y1="5090" x2="45143" y2="11823"/>
                        <a14:foregroundMark x1="46857" y1="5090" x2="49429" y2="3777"/>
                        <a14:foregroundMark x1="70714" y1="16913" x2="74286" y2="15599"/>
                        <a14:foregroundMark x1="77143" y1="18391" x2="78000" y2="19704"/>
                        <a14:foregroundMark x1="79143" y1="22003" x2="80068" y2="23954"/>
                        <a14:foregroundMark x1="88429" y1="35796" x2="95429" y2="37603"/>
                        <a14:foregroundMark x1="95429" y1="37603" x2="97000" y2="54516"/>
                        <a14:foregroundMark x1="97000" y1="54516" x2="94571" y2="62397"/>
                        <a14:foregroundMark x1="94571" y1="62397" x2="92714" y2="62726"/>
                        <a14:foregroundMark x1="20571" y1="23974" x2="18571" y2="25123"/>
                        <a14:foregroundMark x1="12286" y1="34483" x2="6429" y2="38588"/>
                        <a14:foregroundMark x1="88714" y1="84072" x2="89571" y2="87849"/>
                        <a14:backgroundMark x1="38571" y1="7553" x2="40907" y2="8985"/>
                        <a14:backgroundMark x1="50689" y1="2982" x2="52143" y2="2627"/>
                        <a14:backgroundMark x1="78924" y1="98450" x2="79494" y2="98520"/>
                        <a14:backgroundMark x1="63571" y1="96552" x2="78633" y2="98414"/>
                        <a14:backgroundMark x1="81286" y1="25616" x2="87143" y2="30213"/>
                        <a14:backgroundMark x1="87143" y1="30213" x2="87286" y2="30542"/>
                        <a14:backgroundMark x1="84000" y1="20690" x2="87143" y2="25123"/>
                        <a14:backgroundMark x1="79857" y1="98686" x2="94286" y2="99179"/>
                        <a14:backgroundMark x1="77286" y1="97044" x2="79429" y2="97373"/>
                        <a14:backgroundMark x1="77571" y1="96552" x2="78857" y2="96388"/>
                        <a14:backgroundMark x1="78143" y1="96388" x2="85571" y2="97209"/>
                        <a14:backgroundMark x1="85571" y1="97209" x2="93000" y2="97044"/>
                        <a14:backgroundMark x1="93000" y1="97044" x2="93429" y2="97044"/>
                        <a14:backgroundMark x1="83429" y1="96552" x2="88857" y2="96880"/>
                      </a14:backgroundRemoval>
                    </a14:imgEffect>
                  </a14:imgLayer>
                </a14:imgProps>
              </a:ext>
              <a:ext uri="{28A0092B-C50C-407E-A947-70E740481C1C}">
                <a14:useLocalDpi xmlns:a14="http://schemas.microsoft.com/office/drawing/2010/main" val="0"/>
              </a:ext>
            </a:extLst>
          </a:blip>
          <a:stretch>
            <a:fillRect/>
          </a:stretch>
        </p:blipFill>
        <p:spPr>
          <a:xfrm>
            <a:off x="7543800" y="416014"/>
            <a:ext cx="3173305" cy="2760775"/>
          </a:xfrm>
          <a:prstGeom prst="rect">
            <a:avLst/>
          </a:prstGeom>
        </p:spPr>
      </p:pic>
      <p:sp>
        <p:nvSpPr>
          <p:cNvPr id="22" name="TextBox 21">
            <a:extLst>
              <a:ext uri="{FF2B5EF4-FFF2-40B4-BE49-F238E27FC236}">
                <a16:creationId xmlns:a16="http://schemas.microsoft.com/office/drawing/2014/main" id="{190D96C7-522A-4645-BE2F-6FF6D95B8BBE}"/>
              </a:ext>
            </a:extLst>
          </p:cNvPr>
          <p:cNvSpPr txBox="1"/>
          <p:nvPr/>
        </p:nvSpPr>
        <p:spPr>
          <a:xfrm>
            <a:off x="7713731" y="461789"/>
            <a:ext cx="656637" cy="369332"/>
          </a:xfrm>
          <a:prstGeom prst="rect">
            <a:avLst/>
          </a:prstGeom>
          <a:noFill/>
          <a:ln>
            <a:solidFill>
              <a:srgbClr val="FF0000"/>
            </a:solidFill>
          </a:ln>
        </p:spPr>
        <p:txBody>
          <a:bodyPr wrap="square" rtlCol="0">
            <a:spAutoFit/>
          </a:bodyPr>
          <a:lstStyle/>
          <a:p>
            <a:r>
              <a:rPr lang="zh-CN" altLang="en-US" b="1" dirty="0">
                <a:latin typeface="SimHei" panose="02010609060101010101" pitchFamily="49" charset="-122"/>
                <a:ea typeface="SimHei" panose="02010609060101010101" pitchFamily="49" charset="-122"/>
              </a:rPr>
              <a:t>球管</a:t>
            </a:r>
            <a:endParaRPr lang="en-US" b="1" dirty="0">
              <a:latin typeface="SimHei" panose="02010609060101010101" pitchFamily="49" charset="-122"/>
              <a:ea typeface="SimHei" panose="02010609060101010101" pitchFamily="49" charset="-122"/>
            </a:endParaRPr>
          </a:p>
        </p:txBody>
      </p:sp>
      <p:cxnSp>
        <p:nvCxnSpPr>
          <p:cNvPr id="23" name="Straight Arrow Connector 22">
            <a:extLst>
              <a:ext uri="{FF2B5EF4-FFF2-40B4-BE49-F238E27FC236}">
                <a16:creationId xmlns:a16="http://schemas.microsoft.com/office/drawing/2014/main" id="{8FCE31D1-7287-4C09-ADE1-8E09CD562820}"/>
              </a:ext>
            </a:extLst>
          </p:cNvPr>
          <p:cNvCxnSpPr>
            <a:cxnSpLocks/>
            <a:endCxn id="27" idx="234"/>
          </p:cNvCxnSpPr>
          <p:nvPr/>
        </p:nvCxnSpPr>
        <p:spPr>
          <a:xfrm>
            <a:off x="8048191" y="831121"/>
            <a:ext cx="315651" cy="1157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DD4142B-253F-4240-AB48-7BAA3270F901}"/>
              </a:ext>
            </a:extLst>
          </p:cNvPr>
          <p:cNvSpPr txBox="1"/>
          <p:nvPr/>
        </p:nvSpPr>
        <p:spPr>
          <a:xfrm>
            <a:off x="9616564" y="2730460"/>
            <a:ext cx="882032" cy="369332"/>
          </a:xfrm>
          <a:prstGeom prst="rect">
            <a:avLst/>
          </a:prstGeom>
          <a:solidFill>
            <a:schemeClr val="bg1"/>
          </a:solidFill>
          <a:ln>
            <a:solidFill>
              <a:srgbClr val="FF0000"/>
            </a:solidFill>
          </a:ln>
        </p:spPr>
        <p:txBody>
          <a:bodyPr wrap="square" rtlCol="0">
            <a:spAutoFit/>
          </a:bodyPr>
          <a:lstStyle/>
          <a:p>
            <a:r>
              <a:rPr lang="zh-CN" altLang="en-US" dirty="0">
                <a:latin typeface="SimHei" panose="02010609060101010101" pitchFamily="49" charset="-122"/>
                <a:ea typeface="SimHei" panose="02010609060101010101" pitchFamily="49" charset="-122"/>
              </a:rPr>
              <a:t>探测器</a:t>
            </a:r>
            <a:endParaRPr lang="en-US" dirty="0">
              <a:latin typeface="SimHei" panose="02010609060101010101" pitchFamily="49" charset="-122"/>
              <a:ea typeface="SimHei" panose="02010609060101010101" pitchFamily="49" charset="-122"/>
            </a:endParaRPr>
          </a:p>
        </p:txBody>
      </p:sp>
      <p:cxnSp>
        <p:nvCxnSpPr>
          <p:cNvPr id="25" name="Straight Arrow Connector 24">
            <a:extLst>
              <a:ext uri="{FF2B5EF4-FFF2-40B4-BE49-F238E27FC236}">
                <a16:creationId xmlns:a16="http://schemas.microsoft.com/office/drawing/2014/main" id="{5B6D85EF-69E0-4372-A742-64F4B919DDBC}"/>
              </a:ext>
            </a:extLst>
          </p:cNvPr>
          <p:cNvCxnSpPr>
            <a:cxnSpLocks/>
            <a:stCxn id="24" idx="0"/>
            <a:endCxn id="28" idx="288"/>
          </p:cNvCxnSpPr>
          <p:nvPr/>
        </p:nvCxnSpPr>
        <p:spPr>
          <a:xfrm flipH="1" flipV="1">
            <a:off x="9744967" y="2504257"/>
            <a:ext cx="312613" cy="2262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62F837AF-1C29-438C-94B6-8D6CC309EAB4}"/>
              </a:ext>
            </a:extLst>
          </p:cNvPr>
          <p:cNvSpPr/>
          <p:nvPr/>
        </p:nvSpPr>
        <p:spPr>
          <a:xfrm>
            <a:off x="8270973" y="606401"/>
            <a:ext cx="813197" cy="792956"/>
          </a:xfrm>
          <a:custGeom>
            <a:avLst/>
            <a:gdLst>
              <a:gd name="connsiteX0" fmla="*/ 479822 w 813197"/>
              <a:gd name="connsiteY0" fmla="*/ 11906 h 792956"/>
              <a:gd name="connsiteX1" fmla="*/ 485775 w 813197"/>
              <a:gd name="connsiteY1" fmla="*/ 17859 h 792956"/>
              <a:gd name="connsiteX2" fmla="*/ 491728 w 813197"/>
              <a:gd name="connsiteY2" fmla="*/ 23813 h 792956"/>
              <a:gd name="connsiteX3" fmla="*/ 495300 w 813197"/>
              <a:gd name="connsiteY3" fmla="*/ 32147 h 792956"/>
              <a:gd name="connsiteX4" fmla="*/ 496491 w 813197"/>
              <a:gd name="connsiteY4" fmla="*/ 35719 h 792956"/>
              <a:gd name="connsiteX5" fmla="*/ 500063 w 813197"/>
              <a:gd name="connsiteY5" fmla="*/ 39291 h 792956"/>
              <a:gd name="connsiteX6" fmla="*/ 502444 w 813197"/>
              <a:gd name="connsiteY6" fmla="*/ 47625 h 792956"/>
              <a:gd name="connsiteX7" fmla="*/ 503634 w 813197"/>
              <a:gd name="connsiteY7" fmla="*/ 54769 h 792956"/>
              <a:gd name="connsiteX8" fmla="*/ 504825 w 813197"/>
              <a:gd name="connsiteY8" fmla="*/ 58341 h 792956"/>
              <a:gd name="connsiteX9" fmla="*/ 509588 w 813197"/>
              <a:gd name="connsiteY9" fmla="*/ 59531 h 792956"/>
              <a:gd name="connsiteX10" fmla="*/ 513159 w 813197"/>
              <a:gd name="connsiteY10" fmla="*/ 60722 h 792956"/>
              <a:gd name="connsiteX11" fmla="*/ 519113 w 813197"/>
              <a:gd name="connsiteY11" fmla="*/ 66675 h 792956"/>
              <a:gd name="connsiteX12" fmla="*/ 522684 w 813197"/>
              <a:gd name="connsiteY12" fmla="*/ 69056 h 792956"/>
              <a:gd name="connsiteX13" fmla="*/ 529828 w 813197"/>
              <a:gd name="connsiteY13" fmla="*/ 76200 h 792956"/>
              <a:gd name="connsiteX14" fmla="*/ 533400 w 813197"/>
              <a:gd name="connsiteY14" fmla="*/ 79772 h 792956"/>
              <a:gd name="connsiteX15" fmla="*/ 538163 w 813197"/>
              <a:gd name="connsiteY15" fmla="*/ 85725 h 792956"/>
              <a:gd name="connsiteX16" fmla="*/ 541734 w 813197"/>
              <a:gd name="connsiteY16" fmla="*/ 92869 h 792956"/>
              <a:gd name="connsiteX17" fmla="*/ 550069 w 813197"/>
              <a:gd name="connsiteY17" fmla="*/ 95250 h 792956"/>
              <a:gd name="connsiteX18" fmla="*/ 554831 w 813197"/>
              <a:gd name="connsiteY18" fmla="*/ 102394 h 792956"/>
              <a:gd name="connsiteX19" fmla="*/ 556022 w 813197"/>
              <a:gd name="connsiteY19" fmla="*/ 107156 h 792956"/>
              <a:gd name="connsiteX20" fmla="*/ 560784 w 813197"/>
              <a:gd name="connsiteY20" fmla="*/ 114300 h 792956"/>
              <a:gd name="connsiteX21" fmla="*/ 561975 w 813197"/>
              <a:gd name="connsiteY21" fmla="*/ 117872 h 792956"/>
              <a:gd name="connsiteX22" fmla="*/ 564356 w 813197"/>
              <a:gd name="connsiteY22" fmla="*/ 121444 h 792956"/>
              <a:gd name="connsiteX23" fmla="*/ 569119 w 813197"/>
              <a:gd name="connsiteY23" fmla="*/ 132159 h 792956"/>
              <a:gd name="connsiteX24" fmla="*/ 571500 w 813197"/>
              <a:gd name="connsiteY24" fmla="*/ 134541 h 792956"/>
              <a:gd name="connsiteX25" fmla="*/ 572691 w 813197"/>
              <a:gd name="connsiteY25" fmla="*/ 140494 h 792956"/>
              <a:gd name="connsiteX26" fmla="*/ 577453 w 813197"/>
              <a:gd name="connsiteY26" fmla="*/ 147638 h 792956"/>
              <a:gd name="connsiteX27" fmla="*/ 581025 w 813197"/>
              <a:gd name="connsiteY27" fmla="*/ 153591 h 792956"/>
              <a:gd name="connsiteX28" fmla="*/ 583406 w 813197"/>
              <a:gd name="connsiteY28" fmla="*/ 169069 h 792956"/>
              <a:gd name="connsiteX29" fmla="*/ 584597 w 813197"/>
              <a:gd name="connsiteY29" fmla="*/ 177403 h 792956"/>
              <a:gd name="connsiteX30" fmla="*/ 588169 w 813197"/>
              <a:gd name="connsiteY30" fmla="*/ 182166 h 792956"/>
              <a:gd name="connsiteX31" fmla="*/ 592931 w 813197"/>
              <a:gd name="connsiteY31" fmla="*/ 189309 h 792956"/>
              <a:gd name="connsiteX32" fmla="*/ 594122 w 813197"/>
              <a:gd name="connsiteY32" fmla="*/ 194072 h 792956"/>
              <a:gd name="connsiteX33" fmla="*/ 597694 w 813197"/>
              <a:gd name="connsiteY33" fmla="*/ 205978 h 792956"/>
              <a:gd name="connsiteX34" fmla="*/ 601266 w 813197"/>
              <a:gd name="connsiteY34" fmla="*/ 222647 h 792956"/>
              <a:gd name="connsiteX35" fmla="*/ 604838 w 813197"/>
              <a:gd name="connsiteY35" fmla="*/ 236934 h 792956"/>
              <a:gd name="connsiteX36" fmla="*/ 608409 w 813197"/>
              <a:gd name="connsiteY36" fmla="*/ 239316 h 792956"/>
              <a:gd name="connsiteX37" fmla="*/ 614363 w 813197"/>
              <a:gd name="connsiteY37" fmla="*/ 250031 h 792956"/>
              <a:gd name="connsiteX38" fmla="*/ 617934 w 813197"/>
              <a:gd name="connsiteY38" fmla="*/ 251222 h 792956"/>
              <a:gd name="connsiteX39" fmla="*/ 623888 w 813197"/>
              <a:gd name="connsiteY39" fmla="*/ 257175 h 792956"/>
              <a:gd name="connsiteX40" fmla="*/ 627459 w 813197"/>
              <a:gd name="connsiteY40" fmla="*/ 261938 h 792956"/>
              <a:gd name="connsiteX41" fmla="*/ 629841 w 813197"/>
              <a:gd name="connsiteY41" fmla="*/ 265509 h 792956"/>
              <a:gd name="connsiteX42" fmla="*/ 633413 w 813197"/>
              <a:gd name="connsiteY42" fmla="*/ 269081 h 792956"/>
              <a:gd name="connsiteX43" fmla="*/ 634603 w 813197"/>
              <a:gd name="connsiteY43" fmla="*/ 272653 h 792956"/>
              <a:gd name="connsiteX44" fmla="*/ 641747 w 813197"/>
              <a:gd name="connsiteY44" fmla="*/ 278606 h 792956"/>
              <a:gd name="connsiteX45" fmla="*/ 664369 w 813197"/>
              <a:gd name="connsiteY45" fmla="*/ 279797 h 792956"/>
              <a:gd name="connsiteX46" fmla="*/ 667941 w 813197"/>
              <a:gd name="connsiteY46" fmla="*/ 276225 h 792956"/>
              <a:gd name="connsiteX47" fmla="*/ 671513 w 813197"/>
              <a:gd name="connsiteY47" fmla="*/ 275034 h 792956"/>
              <a:gd name="connsiteX48" fmla="*/ 676275 w 813197"/>
              <a:gd name="connsiteY48" fmla="*/ 269081 h 792956"/>
              <a:gd name="connsiteX49" fmla="*/ 679847 w 813197"/>
              <a:gd name="connsiteY49" fmla="*/ 267891 h 792956"/>
              <a:gd name="connsiteX50" fmla="*/ 700088 w 813197"/>
              <a:gd name="connsiteY50" fmla="*/ 266700 h 792956"/>
              <a:gd name="connsiteX51" fmla="*/ 715566 w 813197"/>
              <a:gd name="connsiteY51" fmla="*/ 260747 h 792956"/>
              <a:gd name="connsiteX52" fmla="*/ 725091 w 813197"/>
              <a:gd name="connsiteY52" fmla="*/ 263128 h 792956"/>
              <a:gd name="connsiteX53" fmla="*/ 728663 w 813197"/>
              <a:gd name="connsiteY53" fmla="*/ 266700 h 792956"/>
              <a:gd name="connsiteX54" fmla="*/ 732234 w 813197"/>
              <a:gd name="connsiteY54" fmla="*/ 267891 h 792956"/>
              <a:gd name="connsiteX55" fmla="*/ 735806 w 813197"/>
              <a:gd name="connsiteY55" fmla="*/ 270272 h 792956"/>
              <a:gd name="connsiteX56" fmla="*/ 738188 w 813197"/>
              <a:gd name="connsiteY56" fmla="*/ 277416 h 792956"/>
              <a:gd name="connsiteX57" fmla="*/ 741759 w 813197"/>
              <a:gd name="connsiteY57" fmla="*/ 285750 h 792956"/>
              <a:gd name="connsiteX58" fmla="*/ 745331 w 813197"/>
              <a:gd name="connsiteY58" fmla="*/ 288131 h 792956"/>
              <a:gd name="connsiteX59" fmla="*/ 750094 w 813197"/>
              <a:gd name="connsiteY59" fmla="*/ 296466 h 792956"/>
              <a:gd name="connsiteX60" fmla="*/ 752475 w 813197"/>
              <a:gd name="connsiteY60" fmla="*/ 301228 h 792956"/>
              <a:gd name="connsiteX61" fmla="*/ 754856 w 813197"/>
              <a:gd name="connsiteY61" fmla="*/ 310753 h 792956"/>
              <a:gd name="connsiteX62" fmla="*/ 758428 w 813197"/>
              <a:gd name="connsiteY62" fmla="*/ 317897 h 792956"/>
              <a:gd name="connsiteX63" fmla="*/ 763191 w 813197"/>
              <a:gd name="connsiteY63" fmla="*/ 325041 h 792956"/>
              <a:gd name="connsiteX64" fmla="*/ 767953 w 813197"/>
              <a:gd name="connsiteY64" fmla="*/ 333375 h 792956"/>
              <a:gd name="connsiteX65" fmla="*/ 770334 w 813197"/>
              <a:gd name="connsiteY65" fmla="*/ 340519 h 792956"/>
              <a:gd name="connsiteX66" fmla="*/ 771525 w 813197"/>
              <a:gd name="connsiteY66" fmla="*/ 344091 h 792956"/>
              <a:gd name="connsiteX67" fmla="*/ 775097 w 813197"/>
              <a:gd name="connsiteY67" fmla="*/ 348853 h 792956"/>
              <a:gd name="connsiteX68" fmla="*/ 782241 w 813197"/>
              <a:gd name="connsiteY68" fmla="*/ 360759 h 792956"/>
              <a:gd name="connsiteX69" fmla="*/ 783431 w 813197"/>
              <a:gd name="connsiteY69" fmla="*/ 364331 h 792956"/>
              <a:gd name="connsiteX70" fmla="*/ 790575 w 813197"/>
              <a:gd name="connsiteY70" fmla="*/ 369094 h 792956"/>
              <a:gd name="connsiteX71" fmla="*/ 795338 w 813197"/>
              <a:gd name="connsiteY71" fmla="*/ 376238 h 792956"/>
              <a:gd name="connsiteX72" fmla="*/ 801291 w 813197"/>
              <a:gd name="connsiteY72" fmla="*/ 384572 h 792956"/>
              <a:gd name="connsiteX73" fmla="*/ 806053 w 813197"/>
              <a:gd name="connsiteY73" fmla="*/ 394097 h 792956"/>
              <a:gd name="connsiteX74" fmla="*/ 808434 w 813197"/>
              <a:gd name="connsiteY74" fmla="*/ 398859 h 792956"/>
              <a:gd name="connsiteX75" fmla="*/ 810816 w 813197"/>
              <a:gd name="connsiteY75" fmla="*/ 401241 h 792956"/>
              <a:gd name="connsiteX76" fmla="*/ 813197 w 813197"/>
              <a:gd name="connsiteY76" fmla="*/ 404813 h 792956"/>
              <a:gd name="connsiteX77" fmla="*/ 812006 w 813197"/>
              <a:gd name="connsiteY77" fmla="*/ 421481 h 792956"/>
              <a:gd name="connsiteX78" fmla="*/ 809625 w 813197"/>
              <a:gd name="connsiteY78" fmla="*/ 429816 h 792956"/>
              <a:gd name="connsiteX79" fmla="*/ 808434 w 813197"/>
              <a:gd name="connsiteY79" fmla="*/ 434578 h 792956"/>
              <a:gd name="connsiteX80" fmla="*/ 803672 w 813197"/>
              <a:gd name="connsiteY80" fmla="*/ 441722 h 792956"/>
              <a:gd name="connsiteX81" fmla="*/ 801291 w 813197"/>
              <a:gd name="connsiteY81" fmla="*/ 445294 h 792956"/>
              <a:gd name="connsiteX82" fmla="*/ 796528 w 813197"/>
              <a:gd name="connsiteY82" fmla="*/ 448866 h 792956"/>
              <a:gd name="connsiteX83" fmla="*/ 792956 w 813197"/>
              <a:gd name="connsiteY83" fmla="*/ 450056 h 792956"/>
              <a:gd name="connsiteX84" fmla="*/ 784622 w 813197"/>
              <a:gd name="connsiteY84" fmla="*/ 456009 h 792956"/>
              <a:gd name="connsiteX85" fmla="*/ 779859 w 813197"/>
              <a:gd name="connsiteY85" fmla="*/ 463153 h 792956"/>
              <a:gd name="connsiteX86" fmla="*/ 776288 w 813197"/>
              <a:gd name="connsiteY86" fmla="*/ 466725 h 792956"/>
              <a:gd name="connsiteX87" fmla="*/ 773906 w 813197"/>
              <a:gd name="connsiteY87" fmla="*/ 470297 h 792956"/>
              <a:gd name="connsiteX88" fmla="*/ 769144 w 813197"/>
              <a:gd name="connsiteY88" fmla="*/ 472678 h 792956"/>
              <a:gd name="connsiteX89" fmla="*/ 763191 w 813197"/>
              <a:gd name="connsiteY89" fmla="*/ 479822 h 792956"/>
              <a:gd name="connsiteX90" fmla="*/ 759619 w 813197"/>
              <a:gd name="connsiteY90" fmla="*/ 481013 h 792956"/>
              <a:gd name="connsiteX91" fmla="*/ 754856 w 813197"/>
              <a:gd name="connsiteY91" fmla="*/ 483394 h 792956"/>
              <a:gd name="connsiteX92" fmla="*/ 745331 w 813197"/>
              <a:gd name="connsiteY92" fmla="*/ 492919 h 792956"/>
              <a:gd name="connsiteX93" fmla="*/ 742950 w 813197"/>
              <a:gd name="connsiteY93" fmla="*/ 496491 h 792956"/>
              <a:gd name="connsiteX94" fmla="*/ 739378 w 813197"/>
              <a:gd name="connsiteY94" fmla="*/ 498872 h 792956"/>
              <a:gd name="connsiteX95" fmla="*/ 731044 w 813197"/>
              <a:gd name="connsiteY95" fmla="*/ 503634 h 792956"/>
              <a:gd name="connsiteX96" fmla="*/ 721519 w 813197"/>
              <a:gd name="connsiteY96" fmla="*/ 511969 h 792956"/>
              <a:gd name="connsiteX97" fmla="*/ 717947 w 813197"/>
              <a:gd name="connsiteY97" fmla="*/ 513159 h 792956"/>
              <a:gd name="connsiteX98" fmla="*/ 714375 w 813197"/>
              <a:gd name="connsiteY98" fmla="*/ 515541 h 792956"/>
              <a:gd name="connsiteX99" fmla="*/ 708422 w 813197"/>
              <a:gd name="connsiteY99" fmla="*/ 517922 h 792956"/>
              <a:gd name="connsiteX100" fmla="*/ 702469 w 813197"/>
              <a:gd name="connsiteY100" fmla="*/ 522684 h 792956"/>
              <a:gd name="connsiteX101" fmla="*/ 700088 w 813197"/>
              <a:gd name="connsiteY101" fmla="*/ 525066 h 792956"/>
              <a:gd name="connsiteX102" fmla="*/ 698897 w 813197"/>
              <a:gd name="connsiteY102" fmla="*/ 528638 h 792956"/>
              <a:gd name="connsiteX103" fmla="*/ 691753 w 813197"/>
              <a:gd name="connsiteY103" fmla="*/ 531019 h 792956"/>
              <a:gd name="connsiteX104" fmla="*/ 684609 w 813197"/>
              <a:gd name="connsiteY104" fmla="*/ 536972 h 792956"/>
              <a:gd name="connsiteX105" fmla="*/ 678656 w 813197"/>
              <a:gd name="connsiteY105" fmla="*/ 541734 h 792956"/>
              <a:gd name="connsiteX106" fmla="*/ 671513 w 813197"/>
              <a:gd name="connsiteY106" fmla="*/ 542925 h 792956"/>
              <a:gd name="connsiteX107" fmla="*/ 660797 w 813197"/>
              <a:gd name="connsiteY107" fmla="*/ 546497 h 792956"/>
              <a:gd name="connsiteX108" fmla="*/ 654844 w 813197"/>
              <a:gd name="connsiteY108" fmla="*/ 548878 h 792956"/>
              <a:gd name="connsiteX109" fmla="*/ 638175 w 813197"/>
              <a:gd name="connsiteY109" fmla="*/ 551259 h 792956"/>
              <a:gd name="connsiteX110" fmla="*/ 628650 w 813197"/>
              <a:gd name="connsiteY110" fmla="*/ 553641 h 792956"/>
              <a:gd name="connsiteX111" fmla="*/ 621506 w 813197"/>
              <a:gd name="connsiteY111" fmla="*/ 554831 h 792956"/>
              <a:gd name="connsiteX112" fmla="*/ 607219 w 813197"/>
              <a:gd name="connsiteY112" fmla="*/ 560784 h 792956"/>
              <a:gd name="connsiteX113" fmla="*/ 600075 w 813197"/>
              <a:gd name="connsiteY113" fmla="*/ 563166 h 792956"/>
              <a:gd name="connsiteX114" fmla="*/ 595313 w 813197"/>
              <a:gd name="connsiteY114" fmla="*/ 566738 h 792956"/>
              <a:gd name="connsiteX115" fmla="*/ 584597 w 813197"/>
              <a:gd name="connsiteY115" fmla="*/ 571500 h 792956"/>
              <a:gd name="connsiteX116" fmla="*/ 577453 w 813197"/>
              <a:gd name="connsiteY116" fmla="*/ 578644 h 792956"/>
              <a:gd name="connsiteX117" fmla="*/ 572691 w 813197"/>
              <a:gd name="connsiteY117" fmla="*/ 581025 h 792956"/>
              <a:gd name="connsiteX118" fmla="*/ 570309 w 813197"/>
              <a:gd name="connsiteY118" fmla="*/ 583406 h 792956"/>
              <a:gd name="connsiteX119" fmla="*/ 566738 w 813197"/>
              <a:gd name="connsiteY119" fmla="*/ 585788 h 792956"/>
              <a:gd name="connsiteX120" fmla="*/ 564356 w 813197"/>
              <a:gd name="connsiteY120" fmla="*/ 588169 h 792956"/>
              <a:gd name="connsiteX121" fmla="*/ 559594 w 813197"/>
              <a:gd name="connsiteY121" fmla="*/ 590550 h 792956"/>
              <a:gd name="connsiteX122" fmla="*/ 556022 w 813197"/>
              <a:gd name="connsiteY122" fmla="*/ 595313 h 792956"/>
              <a:gd name="connsiteX123" fmla="*/ 552450 w 813197"/>
              <a:gd name="connsiteY123" fmla="*/ 597694 h 792956"/>
              <a:gd name="connsiteX124" fmla="*/ 551259 w 813197"/>
              <a:gd name="connsiteY124" fmla="*/ 601266 h 792956"/>
              <a:gd name="connsiteX125" fmla="*/ 542925 w 813197"/>
              <a:gd name="connsiteY125" fmla="*/ 606028 h 792956"/>
              <a:gd name="connsiteX126" fmla="*/ 535781 w 813197"/>
              <a:gd name="connsiteY126" fmla="*/ 615553 h 792956"/>
              <a:gd name="connsiteX127" fmla="*/ 532209 w 813197"/>
              <a:gd name="connsiteY127" fmla="*/ 616744 h 792956"/>
              <a:gd name="connsiteX128" fmla="*/ 529828 w 813197"/>
              <a:gd name="connsiteY128" fmla="*/ 620316 h 792956"/>
              <a:gd name="connsiteX129" fmla="*/ 522684 w 813197"/>
              <a:gd name="connsiteY129" fmla="*/ 626269 h 792956"/>
              <a:gd name="connsiteX130" fmla="*/ 513159 w 813197"/>
              <a:gd name="connsiteY130" fmla="*/ 636984 h 792956"/>
              <a:gd name="connsiteX131" fmla="*/ 508397 w 813197"/>
              <a:gd name="connsiteY131" fmla="*/ 641747 h 792956"/>
              <a:gd name="connsiteX132" fmla="*/ 503634 w 813197"/>
              <a:gd name="connsiteY132" fmla="*/ 646509 h 792956"/>
              <a:gd name="connsiteX133" fmla="*/ 500063 w 813197"/>
              <a:gd name="connsiteY133" fmla="*/ 650081 h 792956"/>
              <a:gd name="connsiteX134" fmla="*/ 494109 w 813197"/>
              <a:gd name="connsiteY134" fmla="*/ 654844 h 792956"/>
              <a:gd name="connsiteX135" fmla="*/ 488156 w 813197"/>
              <a:gd name="connsiteY135" fmla="*/ 664369 h 792956"/>
              <a:gd name="connsiteX136" fmla="*/ 481013 w 813197"/>
              <a:gd name="connsiteY136" fmla="*/ 669131 h 792956"/>
              <a:gd name="connsiteX137" fmla="*/ 478631 w 813197"/>
              <a:gd name="connsiteY137" fmla="*/ 671513 h 792956"/>
              <a:gd name="connsiteX138" fmla="*/ 473869 w 813197"/>
              <a:gd name="connsiteY138" fmla="*/ 677466 h 792956"/>
              <a:gd name="connsiteX139" fmla="*/ 469106 w 813197"/>
              <a:gd name="connsiteY139" fmla="*/ 679847 h 792956"/>
              <a:gd name="connsiteX140" fmla="*/ 463153 w 813197"/>
              <a:gd name="connsiteY140" fmla="*/ 686991 h 792956"/>
              <a:gd name="connsiteX141" fmla="*/ 460772 w 813197"/>
              <a:gd name="connsiteY141" fmla="*/ 690563 h 792956"/>
              <a:gd name="connsiteX142" fmla="*/ 454819 w 813197"/>
              <a:gd name="connsiteY142" fmla="*/ 694134 h 792956"/>
              <a:gd name="connsiteX143" fmla="*/ 450056 w 813197"/>
              <a:gd name="connsiteY143" fmla="*/ 697706 h 792956"/>
              <a:gd name="connsiteX144" fmla="*/ 444103 w 813197"/>
              <a:gd name="connsiteY144" fmla="*/ 704850 h 792956"/>
              <a:gd name="connsiteX145" fmla="*/ 436959 w 813197"/>
              <a:gd name="connsiteY145" fmla="*/ 708422 h 792956"/>
              <a:gd name="connsiteX146" fmla="*/ 431006 w 813197"/>
              <a:gd name="connsiteY146" fmla="*/ 714375 h 792956"/>
              <a:gd name="connsiteX147" fmla="*/ 432197 w 813197"/>
              <a:gd name="connsiteY147" fmla="*/ 717947 h 792956"/>
              <a:gd name="connsiteX148" fmla="*/ 433388 w 813197"/>
              <a:gd name="connsiteY148" fmla="*/ 722709 h 792956"/>
              <a:gd name="connsiteX149" fmla="*/ 432197 w 813197"/>
              <a:gd name="connsiteY149" fmla="*/ 726281 h 792956"/>
              <a:gd name="connsiteX150" fmla="*/ 419100 w 813197"/>
              <a:gd name="connsiteY150" fmla="*/ 738188 h 792956"/>
              <a:gd name="connsiteX151" fmla="*/ 415528 w 813197"/>
              <a:gd name="connsiteY151" fmla="*/ 739378 h 792956"/>
              <a:gd name="connsiteX152" fmla="*/ 408384 w 813197"/>
              <a:gd name="connsiteY152" fmla="*/ 744141 h 792956"/>
              <a:gd name="connsiteX153" fmla="*/ 355997 w 813197"/>
              <a:gd name="connsiteY153" fmla="*/ 747713 h 792956"/>
              <a:gd name="connsiteX154" fmla="*/ 347663 w 813197"/>
              <a:gd name="connsiteY154" fmla="*/ 750094 h 792956"/>
              <a:gd name="connsiteX155" fmla="*/ 301228 w 813197"/>
              <a:gd name="connsiteY155" fmla="*/ 752475 h 792956"/>
              <a:gd name="connsiteX156" fmla="*/ 279797 w 813197"/>
              <a:gd name="connsiteY156" fmla="*/ 754856 h 792956"/>
              <a:gd name="connsiteX157" fmla="*/ 271463 w 813197"/>
              <a:gd name="connsiteY157" fmla="*/ 756047 h 792956"/>
              <a:gd name="connsiteX158" fmla="*/ 267891 w 813197"/>
              <a:gd name="connsiteY158" fmla="*/ 757238 h 792956"/>
              <a:gd name="connsiteX159" fmla="*/ 263128 w 813197"/>
              <a:gd name="connsiteY159" fmla="*/ 758428 h 792956"/>
              <a:gd name="connsiteX160" fmla="*/ 260747 w 813197"/>
              <a:gd name="connsiteY160" fmla="*/ 762000 h 792956"/>
              <a:gd name="connsiteX161" fmla="*/ 258366 w 813197"/>
              <a:gd name="connsiteY161" fmla="*/ 767953 h 792956"/>
              <a:gd name="connsiteX162" fmla="*/ 254794 w 813197"/>
              <a:gd name="connsiteY162" fmla="*/ 769144 h 792956"/>
              <a:gd name="connsiteX163" fmla="*/ 252413 w 813197"/>
              <a:gd name="connsiteY163" fmla="*/ 772716 h 792956"/>
              <a:gd name="connsiteX164" fmla="*/ 250031 w 813197"/>
              <a:gd name="connsiteY164" fmla="*/ 775097 h 792956"/>
              <a:gd name="connsiteX165" fmla="*/ 246459 w 813197"/>
              <a:gd name="connsiteY165" fmla="*/ 779859 h 792956"/>
              <a:gd name="connsiteX166" fmla="*/ 245269 w 813197"/>
              <a:gd name="connsiteY166" fmla="*/ 784622 h 792956"/>
              <a:gd name="connsiteX167" fmla="*/ 226219 w 813197"/>
              <a:gd name="connsiteY167" fmla="*/ 791766 h 792956"/>
              <a:gd name="connsiteX168" fmla="*/ 217884 w 813197"/>
              <a:gd name="connsiteY168" fmla="*/ 792956 h 792956"/>
              <a:gd name="connsiteX169" fmla="*/ 196453 w 813197"/>
              <a:gd name="connsiteY169" fmla="*/ 791766 h 792956"/>
              <a:gd name="connsiteX170" fmla="*/ 191691 w 813197"/>
              <a:gd name="connsiteY170" fmla="*/ 790575 h 792956"/>
              <a:gd name="connsiteX171" fmla="*/ 185738 w 813197"/>
              <a:gd name="connsiteY171" fmla="*/ 787003 h 792956"/>
              <a:gd name="connsiteX172" fmla="*/ 183356 w 813197"/>
              <a:gd name="connsiteY172" fmla="*/ 784622 h 792956"/>
              <a:gd name="connsiteX173" fmla="*/ 176213 w 813197"/>
              <a:gd name="connsiteY173" fmla="*/ 782241 h 792956"/>
              <a:gd name="connsiteX174" fmla="*/ 169069 w 813197"/>
              <a:gd name="connsiteY174" fmla="*/ 776288 h 792956"/>
              <a:gd name="connsiteX175" fmla="*/ 160734 w 813197"/>
              <a:gd name="connsiteY175" fmla="*/ 771525 h 792956"/>
              <a:gd name="connsiteX176" fmla="*/ 157163 w 813197"/>
              <a:gd name="connsiteY176" fmla="*/ 767953 h 792956"/>
              <a:gd name="connsiteX177" fmla="*/ 152400 w 813197"/>
              <a:gd name="connsiteY177" fmla="*/ 764381 h 792956"/>
              <a:gd name="connsiteX178" fmla="*/ 145256 w 813197"/>
              <a:gd name="connsiteY178" fmla="*/ 759619 h 792956"/>
              <a:gd name="connsiteX179" fmla="*/ 141684 w 813197"/>
              <a:gd name="connsiteY179" fmla="*/ 757238 h 792956"/>
              <a:gd name="connsiteX180" fmla="*/ 129778 w 813197"/>
              <a:gd name="connsiteY180" fmla="*/ 754856 h 792956"/>
              <a:gd name="connsiteX181" fmla="*/ 79772 w 813197"/>
              <a:gd name="connsiteY181" fmla="*/ 751284 h 792956"/>
              <a:gd name="connsiteX182" fmla="*/ 60722 w 813197"/>
              <a:gd name="connsiteY182" fmla="*/ 748903 h 792956"/>
              <a:gd name="connsiteX183" fmla="*/ 53578 w 813197"/>
              <a:gd name="connsiteY183" fmla="*/ 747713 h 792956"/>
              <a:gd name="connsiteX184" fmla="*/ 42863 w 813197"/>
              <a:gd name="connsiteY184" fmla="*/ 741759 h 792956"/>
              <a:gd name="connsiteX185" fmla="*/ 36909 w 813197"/>
              <a:gd name="connsiteY185" fmla="*/ 736997 h 792956"/>
              <a:gd name="connsiteX186" fmla="*/ 33338 w 813197"/>
              <a:gd name="connsiteY186" fmla="*/ 735806 h 792956"/>
              <a:gd name="connsiteX187" fmla="*/ 27384 w 813197"/>
              <a:gd name="connsiteY187" fmla="*/ 731044 h 792956"/>
              <a:gd name="connsiteX188" fmla="*/ 19050 w 813197"/>
              <a:gd name="connsiteY188" fmla="*/ 725091 h 792956"/>
              <a:gd name="connsiteX189" fmla="*/ 11906 w 813197"/>
              <a:gd name="connsiteY189" fmla="*/ 720328 h 792956"/>
              <a:gd name="connsiteX190" fmla="*/ 8334 w 813197"/>
              <a:gd name="connsiteY190" fmla="*/ 715566 h 792956"/>
              <a:gd name="connsiteX191" fmla="*/ 7144 w 813197"/>
              <a:gd name="connsiteY191" fmla="*/ 708422 h 792956"/>
              <a:gd name="connsiteX192" fmla="*/ 3572 w 813197"/>
              <a:gd name="connsiteY192" fmla="*/ 702469 h 792956"/>
              <a:gd name="connsiteX193" fmla="*/ 0 w 813197"/>
              <a:gd name="connsiteY193" fmla="*/ 675084 h 792956"/>
              <a:gd name="connsiteX194" fmla="*/ 1191 w 813197"/>
              <a:gd name="connsiteY194" fmla="*/ 609600 h 792956"/>
              <a:gd name="connsiteX195" fmla="*/ 3572 w 813197"/>
              <a:gd name="connsiteY195" fmla="*/ 602456 h 792956"/>
              <a:gd name="connsiteX196" fmla="*/ 4763 w 813197"/>
              <a:gd name="connsiteY196" fmla="*/ 596503 h 792956"/>
              <a:gd name="connsiteX197" fmla="*/ 7144 w 813197"/>
              <a:gd name="connsiteY197" fmla="*/ 571500 h 792956"/>
              <a:gd name="connsiteX198" fmla="*/ 9525 w 813197"/>
              <a:gd name="connsiteY198" fmla="*/ 554831 h 792956"/>
              <a:gd name="connsiteX199" fmla="*/ 11906 w 813197"/>
              <a:gd name="connsiteY199" fmla="*/ 551259 h 792956"/>
              <a:gd name="connsiteX200" fmla="*/ 15478 w 813197"/>
              <a:gd name="connsiteY200" fmla="*/ 541734 h 792956"/>
              <a:gd name="connsiteX201" fmla="*/ 16669 w 813197"/>
              <a:gd name="connsiteY201" fmla="*/ 536972 h 792956"/>
              <a:gd name="connsiteX202" fmla="*/ 20241 w 813197"/>
              <a:gd name="connsiteY202" fmla="*/ 527447 h 792956"/>
              <a:gd name="connsiteX203" fmla="*/ 22622 w 813197"/>
              <a:gd name="connsiteY203" fmla="*/ 519113 h 792956"/>
              <a:gd name="connsiteX204" fmla="*/ 25003 w 813197"/>
              <a:gd name="connsiteY204" fmla="*/ 511969 h 792956"/>
              <a:gd name="connsiteX205" fmla="*/ 28575 w 813197"/>
              <a:gd name="connsiteY205" fmla="*/ 506016 h 792956"/>
              <a:gd name="connsiteX206" fmla="*/ 32147 w 813197"/>
              <a:gd name="connsiteY206" fmla="*/ 498872 h 792956"/>
              <a:gd name="connsiteX207" fmla="*/ 33338 w 813197"/>
              <a:gd name="connsiteY207" fmla="*/ 494109 h 792956"/>
              <a:gd name="connsiteX208" fmla="*/ 36909 w 813197"/>
              <a:gd name="connsiteY208" fmla="*/ 490538 h 792956"/>
              <a:gd name="connsiteX209" fmla="*/ 39291 w 813197"/>
              <a:gd name="connsiteY209" fmla="*/ 486966 h 792956"/>
              <a:gd name="connsiteX210" fmla="*/ 41672 w 813197"/>
              <a:gd name="connsiteY210" fmla="*/ 477441 h 792956"/>
              <a:gd name="connsiteX211" fmla="*/ 42863 w 813197"/>
              <a:gd name="connsiteY211" fmla="*/ 473869 h 792956"/>
              <a:gd name="connsiteX212" fmla="*/ 46434 w 813197"/>
              <a:gd name="connsiteY212" fmla="*/ 470297 h 792956"/>
              <a:gd name="connsiteX213" fmla="*/ 47625 w 813197"/>
              <a:gd name="connsiteY213" fmla="*/ 466725 h 792956"/>
              <a:gd name="connsiteX214" fmla="*/ 48816 w 813197"/>
              <a:gd name="connsiteY214" fmla="*/ 461963 h 792956"/>
              <a:gd name="connsiteX215" fmla="*/ 51197 w 813197"/>
              <a:gd name="connsiteY215" fmla="*/ 459581 h 792956"/>
              <a:gd name="connsiteX216" fmla="*/ 53578 w 813197"/>
              <a:gd name="connsiteY216" fmla="*/ 456009 h 792956"/>
              <a:gd name="connsiteX217" fmla="*/ 57150 w 813197"/>
              <a:gd name="connsiteY217" fmla="*/ 451247 h 792956"/>
              <a:gd name="connsiteX218" fmla="*/ 60722 w 813197"/>
              <a:gd name="connsiteY218" fmla="*/ 439341 h 792956"/>
              <a:gd name="connsiteX219" fmla="*/ 61913 w 813197"/>
              <a:gd name="connsiteY219" fmla="*/ 435769 h 792956"/>
              <a:gd name="connsiteX220" fmla="*/ 64294 w 813197"/>
              <a:gd name="connsiteY220" fmla="*/ 429816 h 792956"/>
              <a:gd name="connsiteX221" fmla="*/ 67866 w 813197"/>
              <a:gd name="connsiteY221" fmla="*/ 422672 h 792956"/>
              <a:gd name="connsiteX222" fmla="*/ 69056 w 813197"/>
              <a:gd name="connsiteY222" fmla="*/ 419100 h 792956"/>
              <a:gd name="connsiteX223" fmla="*/ 70247 w 813197"/>
              <a:gd name="connsiteY223" fmla="*/ 414338 h 792956"/>
              <a:gd name="connsiteX224" fmla="*/ 73819 w 813197"/>
              <a:gd name="connsiteY224" fmla="*/ 409575 h 792956"/>
              <a:gd name="connsiteX225" fmla="*/ 75009 w 813197"/>
              <a:gd name="connsiteY225" fmla="*/ 406003 h 792956"/>
              <a:gd name="connsiteX226" fmla="*/ 76200 w 813197"/>
              <a:gd name="connsiteY226" fmla="*/ 401241 h 792956"/>
              <a:gd name="connsiteX227" fmla="*/ 78581 w 813197"/>
              <a:gd name="connsiteY227" fmla="*/ 398859 h 792956"/>
              <a:gd name="connsiteX228" fmla="*/ 83344 w 813197"/>
              <a:gd name="connsiteY228" fmla="*/ 390525 h 792956"/>
              <a:gd name="connsiteX229" fmla="*/ 84534 w 813197"/>
              <a:gd name="connsiteY229" fmla="*/ 384572 h 792956"/>
              <a:gd name="connsiteX230" fmla="*/ 86916 w 813197"/>
              <a:gd name="connsiteY230" fmla="*/ 378619 h 792956"/>
              <a:gd name="connsiteX231" fmla="*/ 90488 w 813197"/>
              <a:gd name="connsiteY231" fmla="*/ 370284 h 792956"/>
              <a:gd name="connsiteX232" fmla="*/ 94059 w 813197"/>
              <a:gd name="connsiteY232" fmla="*/ 358378 h 792956"/>
              <a:gd name="connsiteX233" fmla="*/ 95250 w 813197"/>
              <a:gd name="connsiteY233" fmla="*/ 354806 h 792956"/>
              <a:gd name="connsiteX234" fmla="*/ 92869 w 813197"/>
              <a:gd name="connsiteY234" fmla="*/ 340519 h 792956"/>
              <a:gd name="connsiteX235" fmla="*/ 91678 w 813197"/>
              <a:gd name="connsiteY235" fmla="*/ 335756 h 792956"/>
              <a:gd name="connsiteX236" fmla="*/ 89297 w 813197"/>
              <a:gd name="connsiteY236" fmla="*/ 332184 h 792956"/>
              <a:gd name="connsiteX237" fmla="*/ 88106 w 813197"/>
              <a:gd name="connsiteY237" fmla="*/ 325041 h 792956"/>
              <a:gd name="connsiteX238" fmla="*/ 86916 w 813197"/>
              <a:gd name="connsiteY238" fmla="*/ 319088 h 792956"/>
              <a:gd name="connsiteX239" fmla="*/ 85725 w 813197"/>
              <a:gd name="connsiteY239" fmla="*/ 307181 h 792956"/>
              <a:gd name="connsiteX240" fmla="*/ 89297 w 813197"/>
              <a:gd name="connsiteY240" fmla="*/ 265509 h 792956"/>
              <a:gd name="connsiteX241" fmla="*/ 90488 w 813197"/>
              <a:gd name="connsiteY241" fmla="*/ 259556 h 792956"/>
              <a:gd name="connsiteX242" fmla="*/ 95250 w 813197"/>
              <a:gd name="connsiteY242" fmla="*/ 248841 h 792956"/>
              <a:gd name="connsiteX243" fmla="*/ 102394 w 813197"/>
              <a:gd name="connsiteY243" fmla="*/ 244078 h 792956"/>
              <a:gd name="connsiteX244" fmla="*/ 115491 w 813197"/>
              <a:gd name="connsiteY244" fmla="*/ 236934 h 792956"/>
              <a:gd name="connsiteX245" fmla="*/ 119063 w 813197"/>
              <a:gd name="connsiteY245" fmla="*/ 235744 h 792956"/>
              <a:gd name="connsiteX246" fmla="*/ 121444 w 813197"/>
              <a:gd name="connsiteY246" fmla="*/ 230981 h 792956"/>
              <a:gd name="connsiteX247" fmla="*/ 125016 w 813197"/>
              <a:gd name="connsiteY247" fmla="*/ 229791 h 792956"/>
              <a:gd name="connsiteX248" fmla="*/ 126206 w 813197"/>
              <a:gd name="connsiteY248" fmla="*/ 226219 h 792956"/>
              <a:gd name="connsiteX249" fmla="*/ 128588 w 813197"/>
              <a:gd name="connsiteY249" fmla="*/ 223838 h 792956"/>
              <a:gd name="connsiteX250" fmla="*/ 130969 w 813197"/>
              <a:gd name="connsiteY250" fmla="*/ 219075 h 792956"/>
              <a:gd name="connsiteX251" fmla="*/ 136922 w 813197"/>
              <a:gd name="connsiteY251" fmla="*/ 213122 h 792956"/>
              <a:gd name="connsiteX252" fmla="*/ 144066 w 813197"/>
              <a:gd name="connsiteY252" fmla="*/ 207169 h 792956"/>
              <a:gd name="connsiteX253" fmla="*/ 153591 w 813197"/>
              <a:gd name="connsiteY253" fmla="*/ 197644 h 792956"/>
              <a:gd name="connsiteX254" fmla="*/ 164306 w 813197"/>
              <a:gd name="connsiteY254" fmla="*/ 185738 h 792956"/>
              <a:gd name="connsiteX255" fmla="*/ 169069 w 813197"/>
              <a:gd name="connsiteY255" fmla="*/ 180975 h 792956"/>
              <a:gd name="connsiteX256" fmla="*/ 173831 w 813197"/>
              <a:gd name="connsiteY256" fmla="*/ 178594 h 792956"/>
              <a:gd name="connsiteX257" fmla="*/ 177403 w 813197"/>
              <a:gd name="connsiteY257" fmla="*/ 170259 h 792956"/>
              <a:gd name="connsiteX258" fmla="*/ 183356 w 813197"/>
              <a:gd name="connsiteY258" fmla="*/ 160734 h 792956"/>
              <a:gd name="connsiteX259" fmla="*/ 184547 w 813197"/>
              <a:gd name="connsiteY259" fmla="*/ 155972 h 792956"/>
              <a:gd name="connsiteX260" fmla="*/ 191691 w 813197"/>
              <a:gd name="connsiteY260" fmla="*/ 133350 h 792956"/>
              <a:gd name="connsiteX261" fmla="*/ 194072 w 813197"/>
              <a:gd name="connsiteY261" fmla="*/ 123825 h 792956"/>
              <a:gd name="connsiteX262" fmla="*/ 211931 w 813197"/>
              <a:gd name="connsiteY262" fmla="*/ 105966 h 792956"/>
              <a:gd name="connsiteX263" fmla="*/ 214313 w 813197"/>
              <a:gd name="connsiteY263" fmla="*/ 103584 h 792956"/>
              <a:gd name="connsiteX264" fmla="*/ 219075 w 813197"/>
              <a:gd name="connsiteY264" fmla="*/ 101203 h 792956"/>
              <a:gd name="connsiteX265" fmla="*/ 222647 w 813197"/>
              <a:gd name="connsiteY265" fmla="*/ 96441 h 792956"/>
              <a:gd name="connsiteX266" fmla="*/ 226219 w 813197"/>
              <a:gd name="connsiteY266" fmla="*/ 95250 h 792956"/>
              <a:gd name="connsiteX267" fmla="*/ 229791 w 813197"/>
              <a:gd name="connsiteY267" fmla="*/ 90488 h 792956"/>
              <a:gd name="connsiteX268" fmla="*/ 241697 w 813197"/>
              <a:gd name="connsiteY268" fmla="*/ 85725 h 792956"/>
              <a:gd name="connsiteX269" fmla="*/ 245269 w 813197"/>
              <a:gd name="connsiteY269" fmla="*/ 83344 h 792956"/>
              <a:gd name="connsiteX270" fmla="*/ 250031 w 813197"/>
              <a:gd name="connsiteY270" fmla="*/ 80963 h 792956"/>
              <a:gd name="connsiteX271" fmla="*/ 252413 w 813197"/>
              <a:gd name="connsiteY271" fmla="*/ 78581 h 792956"/>
              <a:gd name="connsiteX272" fmla="*/ 259556 w 813197"/>
              <a:gd name="connsiteY272" fmla="*/ 73819 h 792956"/>
              <a:gd name="connsiteX273" fmla="*/ 264319 w 813197"/>
              <a:gd name="connsiteY273" fmla="*/ 71438 h 792956"/>
              <a:gd name="connsiteX274" fmla="*/ 271463 w 813197"/>
              <a:gd name="connsiteY274" fmla="*/ 69056 h 792956"/>
              <a:gd name="connsiteX275" fmla="*/ 276225 w 813197"/>
              <a:gd name="connsiteY275" fmla="*/ 66675 h 792956"/>
              <a:gd name="connsiteX276" fmla="*/ 283369 w 813197"/>
              <a:gd name="connsiteY276" fmla="*/ 64294 h 792956"/>
              <a:gd name="connsiteX277" fmla="*/ 288131 w 813197"/>
              <a:gd name="connsiteY277" fmla="*/ 61913 h 792956"/>
              <a:gd name="connsiteX278" fmla="*/ 309563 w 813197"/>
              <a:gd name="connsiteY278" fmla="*/ 55959 h 792956"/>
              <a:gd name="connsiteX279" fmla="*/ 325041 w 813197"/>
              <a:gd name="connsiteY279" fmla="*/ 50006 h 792956"/>
              <a:gd name="connsiteX280" fmla="*/ 340519 w 813197"/>
              <a:gd name="connsiteY280" fmla="*/ 42863 h 792956"/>
              <a:gd name="connsiteX281" fmla="*/ 347663 w 813197"/>
              <a:gd name="connsiteY281" fmla="*/ 35719 h 792956"/>
              <a:gd name="connsiteX282" fmla="*/ 350044 w 813197"/>
              <a:gd name="connsiteY282" fmla="*/ 32147 h 792956"/>
              <a:gd name="connsiteX283" fmla="*/ 353616 w 813197"/>
              <a:gd name="connsiteY283" fmla="*/ 30956 h 792956"/>
              <a:gd name="connsiteX284" fmla="*/ 359569 w 813197"/>
              <a:gd name="connsiteY284" fmla="*/ 26194 h 792956"/>
              <a:gd name="connsiteX285" fmla="*/ 364331 w 813197"/>
              <a:gd name="connsiteY285" fmla="*/ 21431 h 792956"/>
              <a:gd name="connsiteX286" fmla="*/ 375047 w 813197"/>
              <a:gd name="connsiteY286" fmla="*/ 17859 h 792956"/>
              <a:gd name="connsiteX287" fmla="*/ 386953 w 813197"/>
              <a:gd name="connsiteY287" fmla="*/ 15478 h 792956"/>
              <a:gd name="connsiteX288" fmla="*/ 398859 w 813197"/>
              <a:gd name="connsiteY288" fmla="*/ 13097 h 792956"/>
              <a:gd name="connsiteX289" fmla="*/ 403622 w 813197"/>
              <a:gd name="connsiteY289" fmla="*/ 11906 h 792956"/>
              <a:gd name="connsiteX290" fmla="*/ 435769 w 813197"/>
              <a:gd name="connsiteY290" fmla="*/ 10716 h 792956"/>
              <a:gd name="connsiteX291" fmla="*/ 445294 w 813197"/>
              <a:gd name="connsiteY291" fmla="*/ 5953 h 792956"/>
              <a:gd name="connsiteX292" fmla="*/ 448866 w 813197"/>
              <a:gd name="connsiteY292" fmla="*/ 4763 h 792956"/>
              <a:gd name="connsiteX293" fmla="*/ 451247 w 813197"/>
              <a:gd name="connsiteY293" fmla="*/ 2381 h 792956"/>
              <a:gd name="connsiteX294" fmla="*/ 458391 w 813197"/>
              <a:gd name="connsiteY294" fmla="*/ 0 h 792956"/>
              <a:gd name="connsiteX295" fmla="*/ 470297 w 813197"/>
              <a:gd name="connsiteY295" fmla="*/ 1191 h 792956"/>
              <a:gd name="connsiteX296" fmla="*/ 473869 w 813197"/>
              <a:gd name="connsiteY296" fmla="*/ 2381 h 792956"/>
              <a:gd name="connsiteX297" fmla="*/ 476250 w 813197"/>
              <a:gd name="connsiteY297" fmla="*/ 5953 h 792956"/>
              <a:gd name="connsiteX298" fmla="*/ 483394 w 813197"/>
              <a:gd name="connsiteY298" fmla="*/ 11906 h 792956"/>
              <a:gd name="connsiteX299" fmla="*/ 486966 w 813197"/>
              <a:gd name="connsiteY299" fmla="*/ 19050 h 792956"/>
              <a:gd name="connsiteX300" fmla="*/ 491728 w 813197"/>
              <a:gd name="connsiteY300" fmla="*/ 21431 h 792956"/>
              <a:gd name="connsiteX301" fmla="*/ 479822 w 813197"/>
              <a:gd name="connsiteY301" fmla="*/ 11906 h 79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Lst>
            <a:rect l="l" t="t" r="r" b="b"/>
            <a:pathLst>
              <a:path w="813197" h="792956">
                <a:moveTo>
                  <a:pt x="479822" y="11906"/>
                </a:moveTo>
                <a:cubicBezTo>
                  <a:pt x="481806" y="13890"/>
                  <a:pt x="484091" y="15614"/>
                  <a:pt x="485775" y="17859"/>
                </a:cubicBezTo>
                <a:cubicBezTo>
                  <a:pt x="491032" y="24868"/>
                  <a:pt x="480888" y="18391"/>
                  <a:pt x="491728" y="23813"/>
                </a:cubicBezTo>
                <a:cubicBezTo>
                  <a:pt x="494522" y="32191"/>
                  <a:pt x="490884" y="21844"/>
                  <a:pt x="495300" y="32147"/>
                </a:cubicBezTo>
                <a:cubicBezTo>
                  <a:pt x="495794" y="33301"/>
                  <a:pt x="495795" y="34675"/>
                  <a:pt x="496491" y="35719"/>
                </a:cubicBezTo>
                <a:cubicBezTo>
                  <a:pt x="497425" y="37120"/>
                  <a:pt x="498872" y="38100"/>
                  <a:pt x="500063" y="39291"/>
                </a:cubicBezTo>
                <a:cubicBezTo>
                  <a:pt x="501195" y="42689"/>
                  <a:pt x="501698" y="43896"/>
                  <a:pt x="502444" y="47625"/>
                </a:cubicBezTo>
                <a:cubicBezTo>
                  <a:pt x="502917" y="49992"/>
                  <a:pt x="503110" y="52412"/>
                  <a:pt x="503634" y="54769"/>
                </a:cubicBezTo>
                <a:cubicBezTo>
                  <a:pt x="503906" y="55994"/>
                  <a:pt x="503845" y="57557"/>
                  <a:pt x="504825" y="58341"/>
                </a:cubicBezTo>
                <a:cubicBezTo>
                  <a:pt x="506103" y="59363"/>
                  <a:pt x="508014" y="59081"/>
                  <a:pt x="509588" y="59531"/>
                </a:cubicBezTo>
                <a:cubicBezTo>
                  <a:pt x="510795" y="59876"/>
                  <a:pt x="511969" y="60325"/>
                  <a:pt x="513159" y="60722"/>
                </a:cubicBezTo>
                <a:cubicBezTo>
                  <a:pt x="515144" y="62706"/>
                  <a:pt x="516778" y="65118"/>
                  <a:pt x="519113" y="66675"/>
                </a:cubicBezTo>
                <a:cubicBezTo>
                  <a:pt x="520303" y="67469"/>
                  <a:pt x="521615" y="68105"/>
                  <a:pt x="522684" y="69056"/>
                </a:cubicBezTo>
                <a:cubicBezTo>
                  <a:pt x="525201" y="71293"/>
                  <a:pt x="527447" y="73819"/>
                  <a:pt x="529828" y="76200"/>
                </a:cubicBezTo>
                <a:lnTo>
                  <a:pt x="533400" y="79772"/>
                </a:lnTo>
                <a:cubicBezTo>
                  <a:pt x="536395" y="88753"/>
                  <a:pt x="532007" y="78029"/>
                  <a:pt x="538163" y="85725"/>
                </a:cubicBezTo>
                <a:cubicBezTo>
                  <a:pt x="541997" y="90518"/>
                  <a:pt x="536158" y="88408"/>
                  <a:pt x="541734" y="92869"/>
                </a:cubicBezTo>
                <a:cubicBezTo>
                  <a:pt x="542508" y="93488"/>
                  <a:pt x="549761" y="95173"/>
                  <a:pt x="550069" y="95250"/>
                </a:cubicBezTo>
                <a:cubicBezTo>
                  <a:pt x="551656" y="97631"/>
                  <a:pt x="554137" y="99618"/>
                  <a:pt x="554831" y="102394"/>
                </a:cubicBezTo>
                <a:cubicBezTo>
                  <a:pt x="555228" y="103981"/>
                  <a:pt x="555290" y="105693"/>
                  <a:pt x="556022" y="107156"/>
                </a:cubicBezTo>
                <a:cubicBezTo>
                  <a:pt x="557302" y="109716"/>
                  <a:pt x="559879" y="111585"/>
                  <a:pt x="560784" y="114300"/>
                </a:cubicBezTo>
                <a:cubicBezTo>
                  <a:pt x="561181" y="115491"/>
                  <a:pt x="561414" y="116749"/>
                  <a:pt x="561975" y="117872"/>
                </a:cubicBezTo>
                <a:cubicBezTo>
                  <a:pt x="562615" y="119152"/>
                  <a:pt x="563775" y="120136"/>
                  <a:pt x="564356" y="121444"/>
                </a:cubicBezTo>
                <a:cubicBezTo>
                  <a:pt x="567661" y="128881"/>
                  <a:pt x="565077" y="127106"/>
                  <a:pt x="569119" y="132159"/>
                </a:cubicBezTo>
                <a:cubicBezTo>
                  <a:pt x="569820" y="133036"/>
                  <a:pt x="570706" y="133747"/>
                  <a:pt x="571500" y="134541"/>
                </a:cubicBezTo>
                <a:cubicBezTo>
                  <a:pt x="571897" y="136525"/>
                  <a:pt x="571854" y="138652"/>
                  <a:pt x="572691" y="140494"/>
                </a:cubicBezTo>
                <a:cubicBezTo>
                  <a:pt x="573875" y="143099"/>
                  <a:pt x="576548" y="144923"/>
                  <a:pt x="577453" y="147638"/>
                </a:cubicBezTo>
                <a:cubicBezTo>
                  <a:pt x="578999" y="152274"/>
                  <a:pt x="577757" y="150322"/>
                  <a:pt x="581025" y="153591"/>
                </a:cubicBezTo>
                <a:cubicBezTo>
                  <a:pt x="583245" y="162466"/>
                  <a:pt x="581692" y="155352"/>
                  <a:pt x="583406" y="169069"/>
                </a:cubicBezTo>
                <a:cubicBezTo>
                  <a:pt x="583754" y="171854"/>
                  <a:pt x="583638" y="174766"/>
                  <a:pt x="584597" y="177403"/>
                </a:cubicBezTo>
                <a:cubicBezTo>
                  <a:pt x="585275" y="179268"/>
                  <a:pt x="587031" y="180540"/>
                  <a:pt x="588169" y="182166"/>
                </a:cubicBezTo>
                <a:cubicBezTo>
                  <a:pt x="589810" y="184510"/>
                  <a:pt x="592931" y="189309"/>
                  <a:pt x="592931" y="189309"/>
                </a:cubicBezTo>
                <a:cubicBezTo>
                  <a:pt x="593328" y="190897"/>
                  <a:pt x="593652" y="192504"/>
                  <a:pt x="594122" y="194072"/>
                </a:cubicBezTo>
                <a:cubicBezTo>
                  <a:pt x="596361" y="201534"/>
                  <a:pt x="596324" y="199585"/>
                  <a:pt x="597694" y="205978"/>
                </a:cubicBezTo>
                <a:cubicBezTo>
                  <a:pt x="601749" y="224901"/>
                  <a:pt x="598546" y="211769"/>
                  <a:pt x="601266" y="222647"/>
                </a:cubicBezTo>
                <a:cubicBezTo>
                  <a:pt x="601928" y="228613"/>
                  <a:pt x="600735" y="232831"/>
                  <a:pt x="604838" y="236934"/>
                </a:cubicBezTo>
                <a:cubicBezTo>
                  <a:pt x="605850" y="237946"/>
                  <a:pt x="607219" y="238522"/>
                  <a:pt x="608409" y="239316"/>
                </a:cubicBezTo>
                <a:cubicBezTo>
                  <a:pt x="609458" y="242461"/>
                  <a:pt x="611292" y="249007"/>
                  <a:pt x="614363" y="250031"/>
                </a:cubicBezTo>
                <a:lnTo>
                  <a:pt x="617934" y="251222"/>
                </a:lnTo>
                <a:cubicBezTo>
                  <a:pt x="619919" y="253206"/>
                  <a:pt x="622204" y="254930"/>
                  <a:pt x="623888" y="257175"/>
                </a:cubicBezTo>
                <a:cubicBezTo>
                  <a:pt x="625078" y="258763"/>
                  <a:pt x="626306" y="260323"/>
                  <a:pt x="627459" y="261938"/>
                </a:cubicBezTo>
                <a:cubicBezTo>
                  <a:pt x="628291" y="263102"/>
                  <a:pt x="628925" y="264410"/>
                  <a:pt x="629841" y="265509"/>
                </a:cubicBezTo>
                <a:cubicBezTo>
                  <a:pt x="630919" y="266802"/>
                  <a:pt x="632222" y="267890"/>
                  <a:pt x="633413" y="269081"/>
                </a:cubicBezTo>
                <a:cubicBezTo>
                  <a:pt x="633810" y="270272"/>
                  <a:pt x="633907" y="271609"/>
                  <a:pt x="634603" y="272653"/>
                </a:cubicBezTo>
                <a:cubicBezTo>
                  <a:pt x="636436" y="275403"/>
                  <a:pt x="639111" y="276849"/>
                  <a:pt x="641747" y="278606"/>
                </a:cubicBezTo>
                <a:cubicBezTo>
                  <a:pt x="647551" y="287313"/>
                  <a:pt x="644345" y="284803"/>
                  <a:pt x="664369" y="279797"/>
                </a:cubicBezTo>
                <a:cubicBezTo>
                  <a:pt x="666003" y="279389"/>
                  <a:pt x="666540" y="277159"/>
                  <a:pt x="667941" y="276225"/>
                </a:cubicBezTo>
                <a:cubicBezTo>
                  <a:pt x="668985" y="275529"/>
                  <a:pt x="670322" y="275431"/>
                  <a:pt x="671513" y="275034"/>
                </a:cubicBezTo>
                <a:cubicBezTo>
                  <a:pt x="672593" y="273414"/>
                  <a:pt x="674392" y="270211"/>
                  <a:pt x="676275" y="269081"/>
                </a:cubicBezTo>
                <a:cubicBezTo>
                  <a:pt x="677351" y="268435"/>
                  <a:pt x="678598" y="268016"/>
                  <a:pt x="679847" y="267891"/>
                </a:cubicBezTo>
                <a:cubicBezTo>
                  <a:pt x="686572" y="267219"/>
                  <a:pt x="693341" y="267097"/>
                  <a:pt x="700088" y="266700"/>
                </a:cubicBezTo>
                <a:cubicBezTo>
                  <a:pt x="713645" y="263989"/>
                  <a:pt x="709132" y="267181"/>
                  <a:pt x="715566" y="260747"/>
                </a:cubicBezTo>
                <a:cubicBezTo>
                  <a:pt x="716420" y="260918"/>
                  <a:pt x="723524" y="262084"/>
                  <a:pt x="725091" y="263128"/>
                </a:cubicBezTo>
                <a:cubicBezTo>
                  <a:pt x="726492" y="264062"/>
                  <a:pt x="727262" y="265766"/>
                  <a:pt x="728663" y="266700"/>
                </a:cubicBezTo>
                <a:cubicBezTo>
                  <a:pt x="729707" y="267396"/>
                  <a:pt x="731112" y="267330"/>
                  <a:pt x="732234" y="267891"/>
                </a:cubicBezTo>
                <a:cubicBezTo>
                  <a:pt x="733514" y="268531"/>
                  <a:pt x="734615" y="269478"/>
                  <a:pt x="735806" y="270272"/>
                </a:cubicBezTo>
                <a:cubicBezTo>
                  <a:pt x="736600" y="272653"/>
                  <a:pt x="737579" y="274981"/>
                  <a:pt x="738188" y="277416"/>
                </a:cubicBezTo>
                <a:cubicBezTo>
                  <a:pt x="739098" y="281059"/>
                  <a:pt x="739019" y="283010"/>
                  <a:pt x="741759" y="285750"/>
                </a:cubicBezTo>
                <a:cubicBezTo>
                  <a:pt x="742771" y="286762"/>
                  <a:pt x="744140" y="287337"/>
                  <a:pt x="745331" y="288131"/>
                </a:cubicBezTo>
                <a:cubicBezTo>
                  <a:pt x="751572" y="296453"/>
                  <a:pt x="747064" y="289396"/>
                  <a:pt x="750094" y="296466"/>
                </a:cubicBezTo>
                <a:cubicBezTo>
                  <a:pt x="750793" y="298097"/>
                  <a:pt x="751914" y="299544"/>
                  <a:pt x="752475" y="301228"/>
                </a:cubicBezTo>
                <a:cubicBezTo>
                  <a:pt x="753510" y="304333"/>
                  <a:pt x="753821" y="307648"/>
                  <a:pt x="754856" y="310753"/>
                </a:cubicBezTo>
                <a:cubicBezTo>
                  <a:pt x="757040" y="317302"/>
                  <a:pt x="754735" y="311434"/>
                  <a:pt x="758428" y="317897"/>
                </a:cubicBezTo>
                <a:cubicBezTo>
                  <a:pt x="762272" y="324624"/>
                  <a:pt x="758946" y="320796"/>
                  <a:pt x="763191" y="325041"/>
                </a:cubicBezTo>
                <a:cubicBezTo>
                  <a:pt x="766459" y="338119"/>
                  <a:pt x="761505" y="321769"/>
                  <a:pt x="767953" y="333375"/>
                </a:cubicBezTo>
                <a:cubicBezTo>
                  <a:pt x="769172" y="335569"/>
                  <a:pt x="769540" y="338138"/>
                  <a:pt x="770334" y="340519"/>
                </a:cubicBezTo>
                <a:cubicBezTo>
                  <a:pt x="770731" y="341710"/>
                  <a:pt x="770772" y="343087"/>
                  <a:pt x="771525" y="344091"/>
                </a:cubicBezTo>
                <a:cubicBezTo>
                  <a:pt x="772716" y="345678"/>
                  <a:pt x="774097" y="347139"/>
                  <a:pt x="775097" y="348853"/>
                </a:cubicBezTo>
                <a:cubicBezTo>
                  <a:pt x="782467" y="361487"/>
                  <a:pt x="776682" y="355203"/>
                  <a:pt x="782241" y="360759"/>
                </a:cubicBezTo>
                <a:cubicBezTo>
                  <a:pt x="782638" y="361950"/>
                  <a:pt x="782544" y="363444"/>
                  <a:pt x="783431" y="364331"/>
                </a:cubicBezTo>
                <a:cubicBezTo>
                  <a:pt x="785455" y="366355"/>
                  <a:pt x="790575" y="369094"/>
                  <a:pt x="790575" y="369094"/>
                </a:cubicBezTo>
                <a:cubicBezTo>
                  <a:pt x="792163" y="371475"/>
                  <a:pt x="793866" y="373784"/>
                  <a:pt x="795338" y="376238"/>
                </a:cubicBezTo>
                <a:cubicBezTo>
                  <a:pt x="799487" y="383154"/>
                  <a:pt x="797272" y="380555"/>
                  <a:pt x="801291" y="384572"/>
                </a:cubicBezTo>
                <a:cubicBezTo>
                  <a:pt x="803466" y="391101"/>
                  <a:pt x="801367" y="385663"/>
                  <a:pt x="806053" y="394097"/>
                </a:cubicBezTo>
                <a:cubicBezTo>
                  <a:pt x="806915" y="395648"/>
                  <a:pt x="807450" y="397382"/>
                  <a:pt x="808434" y="398859"/>
                </a:cubicBezTo>
                <a:cubicBezTo>
                  <a:pt x="809057" y="399793"/>
                  <a:pt x="810115" y="400364"/>
                  <a:pt x="810816" y="401241"/>
                </a:cubicBezTo>
                <a:cubicBezTo>
                  <a:pt x="811710" y="402358"/>
                  <a:pt x="812403" y="403622"/>
                  <a:pt x="813197" y="404813"/>
                </a:cubicBezTo>
                <a:cubicBezTo>
                  <a:pt x="812800" y="410369"/>
                  <a:pt x="812621" y="415945"/>
                  <a:pt x="812006" y="421481"/>
                </a:cubicBezTo>
                <a:cubicBezTo>
                  <a:pt x="811667" y="424533"/>
                  <a:pt x="810448" y="426938"/>
                  <a:pt x="809625" y="429816"/>
                </a:cubicBezTo>
                <a:cubicBezTo>
                  <a:pt x="809175" y="431389"/>
                  <a:pt x="809166" y="433115"/>
                  <a:pt x="808434" y="434578"/>
                </a:cubicBezTo>
                <a:cubicBezTo>
                  <a:pt x="807154" y="437138"/>
                  <a:pt x="805259" y="439341"/>
                  <a:pt x="803672" y="441722"/>
                </a:cubicBezTo>
                <a:cubicBezTo>
                  <a:pt x="802878" y="442913"/>
                  <a:pt x="802436" y="444435"/>
                  <a:pt x="801291" y="445294"/>
                </a:cubicBezTo>
                <a:cubicBezTo>
                  <a:pt x="799703" y="446485"/>
                  <a:pt x="798251" y="447882"/>
                  <a:pt x="796528" y="448866"/>
                </a:cubicBezTo>
                <a:cubicBezTo>
                  <a:pt x="795438" y="449489"/>
                  <a:pt x="794110" y="449562"/>
                  <a:pt x="792956" y="450056"/>
                </a:cubicBezTo>
                <a:cubicBezTo>
                  <a:pt x="788909" y="451790"/>
                  <a:pt x="787342" y="452512"/>
                  <a:pt x="784622" y="456009"/>
                </a:cubicBezTo>
                <a:cubicBezTo>
                  <a:pt x="782865" y="458268"/>
                  <a:pt x="781883" y="461129"/>
                  <a:pt x="779859" y="463153"/>
                </a:cubicBezTo>
                <a:cubicBezTo>
                  <a:pt x="778669" y="464344"/>
                  <a:pt x="777366" y="465432"/>
                  <a:pt x="776288" y="466725"/>
                </a:cubicBezTo>
                <a:cubicBezTo>
                  <a:pt x="775372" y="467824"/>
                  <a:pt x="775005" y="469381"/>
                  <a:pt x="773906" y="470297"/>
                </a:cubicBezTo>
                <a:cubicBezTo>
                  <a:pt x="772543" y="471433"/>
                  <a:pt x="770731" y="471884"/>
                  <a:pt x="769144" y="472678"/>
                </a:cubicBezTo>
                <a:cubicBezTo>
                  <a:pt x="767387" y="475314"/>
                  <a:pt x="765942" y="477988"/>
                  <a:pt x="763191" y="479822"/>
                </a:cubicBezTo>
                <a:cubicBezTo>
                  <a:pt x="762147" y="480518"/>
                  <a:pt x="760773" y="480519"/>
                  <a:pt x="759619" y="481013"/>
                </a:cubicBezTo>
                <a:cubicBezTo>
                  <a:pt x="757988" y="481712"/>
                  <a:pt x="756444" y="482600"/>
                  <a:pt x="754856" y="483394"/>
                </a:cubicBezTo>
                <a:cubicBezTo>
                  <a:pt x="749110" y="492015"/>
                  <a:pt x="752654" y="489258"/>
                  <a:pt x="745331" y="492919"/>
                </a:cubicBezTo>
                <a:cubicBezTo>
                  <a:pt x="744537" y="494110"/>
                  <a:pt x="743962" y="495479"/>
                  <a:pt x="742950" y="496491"/>
                </a:cubicBezTo>
                <a:cubicBezTo>
                  <a:pt x="741938" y="497503"/>
                  <a:pt x="740542" y="498040"/>
                  <a:pt x="739378" y="498872"/>
                </a:cubicBezTo>
                <a:cubicBezTo>
                  <a:pt x="733070" y="503378"/>
                  <a:pt x="736841" y="501703"/>
                  <a:pt x="731044" y="503634"/>
                </a:cubicBezTo>
                <a:cubicBezTo>
                  <a:pt x="727924" y="506754"/>
                  <a:pt x="725393" y="509548"/>
                  <a:pt x="721519" y="511969"/>
                </a:cubicBezTo>
                <a:cubicBezTo>
                  <a:pt x="720455" y="512634"/>
                  <a:pt x="719138" y="512762"/>
                  <a:pt x="717947" y="513159"/>
                </a:cubicBezTo>
                <a:cubicBezTo>
                  <a:pt x="716756" y="513953"/>
                  <a:pt x="715655" y="514901"/>
                  <a:pt x="714375" y="515541"/>
                </a:cubicBezTo>
                <a:cubicBezTo>
                  <a:pt x="712463" y="516497"/>
                  <a:pt x="710161" y="516680"/>
                  <a:pt x="708422" y="517922"/>
                </a:cubicBezTo>
                <a:cubicBezTo>
                  <a:pt x="699000" y="524652"/>
                  <a:pt x="712963" y="519188"/>
                  <a:pt x="702469" y="522684"/>
                </a:cubicBezTo>
                <a:cubicBezTo>
                  <a:pt x="701675" y="523478"/>
                  <a:pt x="700666" y="524103"/>
                  <a:pt x="700088" y="525066"/>
                </a:cubicBezTo>
                <a:cubicBezTo>
                  <a:pt x="699442" y="526142"/>
                  <a:pt x="699918" y="527909"/>
                  <a:pt x="698897" y="528638"/>
                </a:cubicBezTo>
                <a:cubicBezTo>
                  <a:pt x="696854" y="530097"/>
                  <a:pt x="691753" y="531019"/>
                  <a:pt x="691753" y="531019"/>
                </a:cubicBezTo>
                <a:cubicBezTo>
                  <a:pt x="685219" y="537553"/>
                  <a:pt x="691240" y="532000"/>
                  <a:pt x="684609" y="536972"/>
                </a:cubicBezTo>
                <a:cubicBezTo>
                  <a:pt x="682576" y="538497"/>
                  <a:pt x="680969" y="540682"/>
                  <a:pt x="678656" y="541734"/>
                </a:cubicBezTo>
                <a:cubicBezTo>
                  <a:pt x="676459" y="542733"/>
                  <a:pt x="673894" y="542528"/>
                  <a:pt x="671513" y="542925"/>
                </a:cubicBezTo>
                <a:cubicBezTo>
                  <a:pt x="661565" y="547898"/>
                  <a:pt x="672338" y="543035"/>
                  <a:pt x="660797" y="546497"/>
                </a:cubicBezTo>
                <a:cubicBezTo>
                  <a:pt x="658750" y="547111"/>
                  <a:pt x="656891" y="548264"/>
                  <a:pt x="654844" y="548878"/>
                </a:cubicBezTo>
                <a:cubicBezTo>
                  <a:pt x="650380" y="550217"/>
                  <a:pt x="642000" y="550834"/>
                  <a:pt x="638175" y="551259"/>
                </a:cubicBezTo>
                <a:cubicBezTo>
                  <a:pt x="635000" y="552053"/>
                  <a:pt x="631850" y="552955"/>
                  <a:pt x="628650" y="553641"/>
                </a:cubicBezTo>
                <a:cubicBezTo>
                  <a:pt x="626289" y="554147"/>
                  <a:pt x="623734" y="553902"/>
                  <a:pt x="621506" y="554831"/>
                </a:cubicBezTo>
                <a:cubicBezTo>
                  <a:pt x="603202" y="562458"/>
                  <a:pt x="624907" y="557838"/>
                  <a:pt x="607219" y="560784"/>
                </a:cubicBezTo>
                <a:cubicBezTo>
                  <a:pt x="604838" y="561578"/>
                  <a:pt x="602083" y="561660"/>
                  <a:pt x="600075" y="563166"/>
                </a:cubicBezTo>
                <a:cubicBezTo>
                  <a:pt x="598488" y="564357"/>
                  <a:pt x="597088" y="565851"/>
                  <a:pt x="595313" y="566738"/>
                </a:cubicBezTo>
                <a:cubicBezTo>
                  <a:pt x="588843" y="569973"/>
                  <a:pt x="589100" y="567498"/>
                  <a:pt x="584597" y="571500"/>
                </a:cubicBezTo>
                <a:cubicBezTo>
                  <a:pt x="582080" y="573737"/>
                  <a:pt x="580465" y="577138"/>
                  <a:pt x="577453" y="578644"/>
                </a:cubicBezTo>
                <a:cubicBezTo>
                  <a:pt x="575866" y="579438"/>
                  <a:pt x="574168" y="580041"/>
                  <a:pt x="572691" y="581025"/>
                </a:cubicBezTo>
                <a:cubicBezTo>
                  <a:pt x="571757" y="581648"/>
                  <a:pt x="571186" y="582705"/>
                  <a:pt x="570309" y="583406"/>
                </a:cubicBezTo>
                <a:cubicBezTo>
                  <a:pt x="569192" y="584300"/>
                  <a:pt x="567855" y="584894"/>
                  <a:pt x="566738" y="585788"/>
                </a:cubicBezTo>
                <a:cubicBezTo>
                  <a:pt x="565861" y="586489"/>
                  <a:pt x="565290" y="587546"/>
                  <a:pt x="564356" y="588169"/>
                </a:cubicBezTo>
                <a:cubicBezTo>
                  <a:pt x="562879" y="589153"/>
                  <a:pt x="561181" y="589756"/>
                  <a:pt x="559594" y="590550"/>
                </a:cubicBezTo>
                <a:cubicBezTo>
                  <a:pt x="558403" y="592138"/>
                  <a:pt x="557425" y="593910"/>
                  <a:pt x="556022" y="595313"/>
                </a:cubicBezTo>
                <a:cubicBezTo>
                  <a:pt x="555010" y="596325"/>
                  <a:pt x="553344" y="596577"/>
                  <a:pt x="552450" y="597694"/>
                </a:cubicBezTo>
                <a:cubicBezTo>
                  <a:pt x="551666" y="598674"/>
                  <a:pt x="552043" y="600286"/>
                  <a:pt x="551259" y="601266"/>
                </a:cubicBezTo>
                <a:cubicBezTo>
                  <a:pt x="550136" y="602670"/>
                  <a:pt x="544098" y="605442"/>
                  <a:pt x="542925" y="606028"/>
                </a:cubicBezTo>
                <a:cubicBezTo>
                  <a:pt x="540597" y="610686"/>
                  <a:pt x="540463" y="612209"/>
                  <a:pt x="535781" y="615553"/>
                </a:cubicBezTo>
                <a:cubicBezTo>
                  <a:pt x="534760" y="616282"/>
                  <a:pt x="533400" y="616347"/>
                  <a:pt x="532209" y="616744"/>
                </a:cubicBezTo>
                <a:cubicBezTo>
                  <a:pt x="531415" y="617935"/>
                  <a:pt x="530744" y="619217"/>
                  <a:pt x="529828" y="620316"/>
                </a:cubicBezTo>
                <a:cubicBezTo>
                  <a:pt x="526963" y="623754"/>
                  <a:pt x="526196" y="623928"/>
                  <a:pt x="522684" y="626269"/>
                </a:cubicBezTo>
                <a:cubicBezTo>
                  <a:pt x="517427" y="633280"/>
                  <a:pt x="520520" y="629623"/>
                  <a:pt x="513159" y="636984"/>
                </a:cubicBezTo>
                <a:lnTo>
                  <a:pt x="508397" y="641747"/>
                </a:lnTo>
                <a:cubicBezTo>
                  <a:pt x="506128" y="648552"/>
                  <a:pt x="509078" y="642880"/>
                  <a:pt x="503634" y="646509"/>
                </a:cubicBezTo>
                <a:cubicBezTo>
                  <a:pt x="502233" y="647443"/>
                  <a:pt x="501356" y="649003"/>
                  <a:pt x="500063" y="650081"/>
                </a:cubicBezTo>
                <a:cubicBezTo>
                  <a:pt x="491033" y="657608"/>
                  <a:pt x="501052" y="647904"/>
                  <a:pt x="494109" y="654844"/>
                </a:cubicBezTo>
                <a:cubicBezTo>
                  <a:pt x="492572" y="659458"/>
                  <a:pt x="492780" y="660208"/>
                  <a:pt x="488156" y="664369"/>
                </a:cubicBezTo>
                <a:cubicBezTo>
                  <a:pt x="486029" y="666283"/>
                  <a:pt x="483036" y="667108"/>
                  <a:pt x="481013" y="669131"/>
                </a:cubicBezTo>
                <a:cubicBezTo>
                  <a:pt x="480219" y="669925"/>
                  <a:pt x="479333" y="670636"/>
                  <a:pt x="478631" y="671513"/>
                </a:cubicBezTo>
                <a:cubicBezTo>
                  <a:pt x="476814" y="673784"/>
                  <a:pt x="476330" y="675825"/>
                  <a:pt x="473869" y="677466"/>
                </a:cubicBezTo>
                <a:cubicBezTo>
                  <a:pt x="472392" y="678451"/>
                  <a:pt x="470694" y="679053"/>
                  <a:pt x="469106" y="679847"/>
                </a:cubicBezTo>
                <a:cubicBezTo>
                  <a:pt x="463195" y="688715"/>
                  <a:pt x="470792" y="677823"/>
                  <a:pt x="463153" y="686991"/>
                </a:cubicBezTo>
                <a:cubicBezTo>
                  <a:pt x="462237" y="688090"/>
                  <a:pt x="461858" y="689632"/>
                  <a:pt x="460772" y="690563"/>
                </a:cubicBezTo>
                <a:cubicBezTo>
                  <a:pt x="459015" y="692069"/>
                  <a:pt x="456744" y="692851"/>
                  <a:pt x="454819" y="694134"/>
                </a:cubicBezTo>
                <a:cubicBezTo>
                  <a:pt x="453168" y="695235"/>
                  <a:pt x="451580" y="696435"/>
                  <a:pt x="450056" y="697706"/>
                </a:cubicBezTo>
                <a:cubicBezTo>
                  <a:pt x="445258" y="701704"/>
                  <a:pt x="450140" y="698813"/>
                  <a:pt x="444103" y="704850"/>
                </a:cubicBezTo>
                <a:cubicBezTo>
                  <a:pt x="441795" y="707157"/>
                  <a:pt x="439863" y="707454"/>
                  <a:pt x="436959" y="708422"/>
                </a:cubicBezTo>
                <a:cubicBezTo>
                  <a:pt x="434975" y="710406"/>
                  <a:pt x="432261" y="711865"/>
                  <a:pt x="431006" y="714375"/>
                </a:cubicBezTo>
                <a:cubicBezTo>
                  <a:pt x="430445" y="715498"/>
                  <a:pt x="431852" y="716740"/>
                  <a:pt x="432197" y="717947"/>
                </a:cubicBezTo>
                <a:cubicBezTo>
                  <a:pt x="432647" y="719520"/>
                  <a:pt x="432991" y="721122"/>
                  <a:pt x="433388" y="722709"/>
                </a:cubicBezTo>
                <a:cubicBezTo>
                  <a:pt x="432991" y="723900"/>
                  <a:pt x="432992" y="725310"/>
                  <a:pt x="432197" y="726281"/>
                </a:cubicBezTo>
                <a:cubicBezTo>
                  <a:pt x="430199" y="728723"/>
                  <a:pt x="423686" y="735895"/>
                  <a:pt x="419100" y="738188"/>
                </a:cubicBezTo>
                <a:cubicBezTo>
                  <a:pt x="417977" y="738749"/>
                  <a:pt x="416719" y="738981"/>
                  <a:pt x="415528" y="739378"/>
                </a:cubicBezTo>
                <a:cubicBezTo>
                  <a:pt x="413147" y="740966"/>
                  <a:pt x="411190" y="743580"/>
                  <a:pt x="408384" y="744141"/>
                </a:cubicBezTo>
                <a:cubicBezTo>
                  <a:pt x="383241" y="749169"/>
                  <a:pt x="400523" y="746403"/>
                  <a:pt x="355997" y="747713"/>
                </a:cubicBezTo>
                <a:cubicBezTo>
                  <a:pt x="353219" y="748507"/>
                  <a:pt x="350541" y="749844"/>
                  <a:pt x="347663" y="750094"/>
                </a:cubicBezTo>
                <a:cubicBezTo>
                  <a:pt x="332223" y="751436"/>
                  <a:pt x="301228" y="752475"/>
                  <a:pt x="301228" y="752475"/>
                </a:cubicBezTo>
                <a:lnTo>
                  <a:pt x="279797" y="754856"/>
                </a:lnTo>
                <a:cubicBezTo>
                  <a:pt x="277011" y="755190"/>
                  <a:pt x="274215" y="755496"/>
                  <a:pt x="271463" y="756047"/>
                </a:cubicBezTo>
                <a:cubicBezTo>
                  <a:pt x="270232" y="756293"/>
                  <a:pt x="269098" y="756893"/>
                  <a:pt x="267891" y="757238"/>
                </a:cubicBezTo>
                <a:cubicBezTo>
                  <a:pt x="266317" y="757687"/>
                  <a:pt x="264716" y="758031"/>
                  <a:pt x="263128" y="758428"/>
                </a:cubicBezTo>
                <a:cubicBezTo>
                  <a:pt x="262334" y="759619"/>
                  <a:pt x="261387" y="760720"/>
                  <a:pt x="260747" y="762000"/>
                </a:cubicBezTo>
                <a:cubicBezTo>
                  <a:pt x="259791" y="763912"/>
                  <a:pt x="259734" y="766311"/>
                  <a:pt x="258366" y="767953"/>
                </a:cubicBezTo>
                <a:cubicBezTo>
                  <a:pt x="257563" y="768917"/>
                  <a:pt x="255985" y="768747"/>
                  <a:pt x="254794" y="769144"/>
                </a:cubicBezTo>
                <a:cubicBezTo>
                  <a:pt x="254000" y="770335"/>
                  <a:pt x="253307" y="771599"/>
                  <a:pt x="252413" y="772716"/>
                </a:cubicBezTo>
                <a:cubicBezTo>
                  <a:pt x="251712" y="773593"/>
                  <a:pt x="250750" y="774235"/>
                  <a:pt x="250031" y="775097"/>
                </a:cubicBezTo>
                <a:cubicBezTo>
                  <a:pt x="248761" y="776621"/>
                  <a:pt x="247650" y="778272"/>
                  <a:pt x="246459" y="779859"/>
                </a:cubicBezTo>
                <a:cubicBezTo>
                  <a:pt x="246062" y="781447"/>
                  <a:pt x="246347" y="783390"/>
                  <a:pt x="245269" y="784622"/>
                </a:cubicBezTo>
                <a:cubicBezTo>
                  <a:pt x="240363" y="790229"/>
                  <a:pt x="232949" y="790731"/>
                  <a:pt x="226219" y="791766"/>
                </a:cubicBezTo>
                <a:cubicBezTo>
                  <a:pt x="223445" y="792193"/>
                  <a:pt x="220662" y="792559"/>
                  <a:pt x="217884" y="792956"/>
                </a:cubicBezTo>
                <a:cubicBezTo>
                  <a:pt x="210740" y="792559"/>
                  <a:pt x="203578" y="792414"/>
                  <a:pt x="196453" y="791766"/>
                </a:cubicBezTo>
                <a:cubicBezTo>
                  <a:pt x="194823" y="791618"/>
                  <a:pt x="193154" y="791307"/>
                  <a:pt x="191691" y="790575"/>
                </a:cubicBezTo>
                <a:cubicBezTo>
                  <a:pt x="178610" y="784035"/>
                  <a:pt x="201340" y="792207"/>
                  <a:pt x="185738" y="787003"/>
                </a:cubicBezTo>
                <a:cubicBezTo>
                  <a:pt x="184944" y="786209"/>
                  <a:pt x="184360" y="785124"/>
                  <a:pt x="183356" y="784622"/>
                </a:cubicBezTo>
                <a:cubicBezTo>
                  <a:pt x="181111" y="783500"/>
                  <a:pt x="176213" y="782241"/>
                  <a:pt x="176213" y="782241"/>
                </a:cubicBezTo>
                <a:cubicBezTo>
                  <a:pt x="173428" y="779456"/>
                  <a:pt x="172962" y="778765"/>
                  <a:pt x="169069" y="776288"/>
                </a:cubicBezTo>
                <a:cubicBezTo>
                  <a:pt x="166369" y="774570"/>
                  <a:pt x="163355" y="773360"/>
                  <a:pt x="160734" y="771525"/>
                </a:cubicBezTo>
                <a:cubicBezTo>
                  <a:pt x="159355" y="770559"/>
                  <a:pt x="158441" y="769049"/>
                  <a:pt x="157163" y="767953"/>
                </a:cubicBezTo>
                <a:cubicBezTo>
                  <a:pt x="155656" y="766661"/>
                  <a:pt x="153907" y="765672"/>
                  <a:pt x="152400" y="764381"/>
                </a:cubicBezTo>
                <a:cubicBezTo>
                  <a:pt x="146724" y="759516"/>
                  <a:pt x="151332" y="761643"/>
                  <a:pt x="145256" y="759619"/>
                </a:cubicBezTo>
                <a:cubicBezTo>
                  <a:pt x="144065" y="758825"/>
                  <a:pt x="142964" y="757878"/>
                  <a:pt x="141684" y="757238"/>
                </a:cubicBezTo>
                <a:cubicBezTo>
                  <a:pt x="138423" y="755607"/>
                  <a:pt x="132707" y="755222"/>
                  <a:pt x="129778" y="754856"/>
                </a:cubicBezTo>
                <a:cubicBezTo>
                  <a:pt x="102285" y="751419"/>
                  <a:pt x="112512" y="752594"/>
                  <a:pt x="79772" y="751284"/>
                </a:cubicBezTo>
                <a:lnTo>
                  <a:pt x="60722" y="748903"/>
                </a:lnTo>
                <a:cubicBezTo>
                  <a:pt x="58330" y="748577"/>
                  <a:pt x="55776" y="748712"/>
                  <a:pt x="53578" y="747713"/>
                </a:cubicBezTo>
                <a:cubicBezTo>
                  <a:pt x="34125" y="738871"/>
                  <a:pt x="57960" y="745535"/>
                  <a:pt x="42863" y="741759"/>
                </a:cubicBezTo>
                <a:cubicBezTo>
                  <a:pt x="40878" y="740172"/>
                  <a:pt x="39064" y="738344"/>
                  <a:pt x="36909" y="736997"/>
                </a:cubicBezTo>
                <a:cubicBezTo>
                  <a:pt x="35845" y="736332"/>
                  <a:pt x="34318" y="736590"/>
                  <a:pt x="33338" y="735806"/>
                </a:cubicBezTo>
                <a:cubicBezTo>
                  <a:pt x="25649" y="729654"/>
                  <a:pt x="36357" y="734033"/>
                  <a:pt x="27384" y="731044"/>
                </a:cubicBezTo>
                <a:cubicBezTo>
                  <a:pt x="15765" y="723297"/>
                  <a:pt x="33831" y="735438"/>
                  <a:pt x="19050" y="725091"/>
                </a:cubicBezTo>
                <a:cubicBezTo>
                  <a:pt x="16705" y="723450"/>
                  <a:pt x="14045" y="722229"/>
                  <a:pt x="11906" y="720328"/>
                </a:cubicBezTo>
                <a:cubicBezTo>
                  <a:pt x="10423" y="719010"/>
                  <a:pt x="9525" y="717153"/>
                  <a:pt x="8334" y="715566"/>
                </a:cubicBezTo>
                <a:cubicBezTo>
                  <a:pt x="7937" y="713185"/>
                  <a:pt x="7969" y="710691"/>
                  <a:pt x="7144" y="708422"/>
                </a:cubicBezTo>
                <a:cubicBezTo>
                  <a:pt x="6353" y="706247"/>
                  <a:pt x="4225" y="704689"/>
                  <a:pt x="3572" y="702469"/>
                </a:cubicBezTo>
                <a:cubicBezTo>
                  <a:pt x="1532" y="695534"/>
                  <a:pt x="664" y="682388"/>
                  <a:pt x="0" y="675084"/>
                </a:cubicBezTo>
                <a:cubicBezTo>
                  <a:pt x="397" y="653256"/>
                  <a:pt x="119" y="631405"/>
                  <a:pt x="1191" y="609600"/>
                </a:cubicBezTo>
                <a:cubicBezTo>
                  <a:pt x="1314" y="607093"/>
                  <a:pt x="2912" y="604878"/>
                  <a:pt x="3572" y="602456"/>
                </a:cubicBezTo>
                <a:cubicBezTo>
                  <a:pt x="4104" y="600504"/>
                  <a:pt x="4366" y="598487"/>
                  <a:pt x="4763" y="596503"/>
                </a:cubicBezTo>
                <a:cubicBezTo>
                  <a:pt x="6544" y="569781"/>
                  <a:pt x="4798" y="587141"/>
                  <a:pt x="7144" y="571500"/>
                </a:cubicBezTo>
                <a:cubicBezTo>
                  <a:pt x="7977" y="565949"/>
                  <a:pt x="6412" y="559501"/>
                  <a:pt x="9525" y="554831"/>
                </a:cubicBezTo>
                <a:cubicBezTo>
                  <a:pt x="10319" y="553640"/>
                  <a:pt x="11266" y="552539"/>
                  <a:pt x="11906" y="551259"/>
                </a:cubicBezTo>
                <a:cubicBezTo>
                  <a:pt x="12751" y="549570"/>
                  <a:pt x="14789" y="544146"/>
                  <a:pt x="15478" y="541734"/>
                </a:cubicBezTo>
                <a:cubicBezTo>
                  <a:pt x="15927" y="540161"/>
                  <a:pt x="16220" y="538545"/>
                  <a:pt x="16669" y="536972"/>
                </a:cubicBezTo>
                <a:cubicBezTo>
                  <a:pt x="17755" y="533172"/>
                  <a:pt x="18721" y="531501"/>
                  <a:pt x="20241" y="527447"/>
                </a:cubicBezTo>
                <a:cubicBezTo>
                  <a:pt x="22235" y="522131"/>
                  <a:pt x="20753" y="525342"/>
                  <a:pt x="22622" y="519113"/>
                </a:cubicBezTo>
                <a:cubicBezTo>
                  <a:pt x="23343" y="516709"/>
                  <a:pt x="23712" y="514121"/>
                  <a:pt x="25003" y="511969"/>
                </a:cubicBezTo>
                <a:cubicBezTo>
                  <a:pt x="26194" y="509985"/>
                  <a:pt x="27540" y="508086"/>
                  <a:pt x="28575" y="506016"/>
                </a:cubicBezTo>
                <a:cubicBezTo>
                  <a:pt x="33507" y="496154"/>
                  <a:pt x="25321" y="509112"/>
                  <a:pt x="32147" y="498872"/>
                </a:cubicBezTo>
                <a:cubicBezTo>
                  <a:pt x="32544" y="497284"/>
                  <a:pt x="32526" y="495530"/>
                  <a:pt x="33338" y="494109"/>
                </a:cubicBezTo>
                <a:cubicBezTo>
                  <a:pt x="34173" y="492647"/>
                  <a:pt x="35831" y="491831"/>
                  <a:pt x="36909" y="490538"/>
                </a:cubicBezTo>
                <a:cubicBezTo>
                  <a:pt x="37825" y="489439"/>
                  <a:pt x="38497" y="488157"/>
                  <a:pt x="39291" y="486966"/>
                </a:cubicBezTo>
                <a:cubicBezTo>
                  <a:pt x="42014" y="478792"/>
                  <a:pt x="38794" y="488950"/>
                  <a:pt x="41672" y="477441"/>
                </a:cubicBezTo>
                <a:cubicBezTo>
                  <a:pt x="41976" y="476223"/>
                  <a:pt x="42167" y="474913"/>
                  <a:pt x="42863" y="473869"/>
                </a:cubicBezTo>
                <a:cubicBezTo>
                  <a:pt x="43797" y="472468"/>
                  <a:pt x="45244" y="471488"/>
                  <a:pt x="46434" y="470297"/>
                </a:cubicBezTo>
                <a:cubicBezTo>
                  <a:pt x="46831" y="469106"/>
                  <a:pt x="47280" y="467932"/>
                  <a:pt x="47625" y="466725"/>
                </a:cubicBezTo>
                <a:cubicBezTo>
                  <a:pt x="48075" y="465152"/>
                  <a:pt x="48084" y="463426"/>
                  <a:pt x="48816" y="461963"/>
                </a:cubicBezTo>
                <a:cubicBezTo>
                  <a:pt x="49318" y="460959"/>
                  <a:pt x="50496" y="460458"/>
                  <a:pt x="51197" y="459581"/>
                </a:cubicBezTo>
                <a:cubicBezTo>
                  <a:pt x="52091" y="458464"/>
                  <a:pt x="52746" y="457173"/>
                  <a:pt x="53578" y="456009"/>
                </a:cubicBezTo>
                <a:cubicBezTo>
                  <a:pt x="54731" y="454394"/>
                  <a:pt x="55959" y="452834"/>
                  <a:pt x="57150" y="451247"/>
                </a:cubicBezTo>
                <a:cubicBezTo>
                  <a:pt x="58949" y="444051"/>
                  <a:pt x="57824" y="448033"/>
                  <a:pt x="60722" y="439341"/>
                </a:cubicBezTo>
                <a:cubicBezTo>
                  <a:pt x="61119" y="438150"/>
                  <a:pt x="61447" y="436934"/>
                  <a:pt x="61913" y="435769"/>
                </a:cubicBezTo>
                <a:cubicBezTo>
                  <a:pt x="62707" y="433785"/>
                  <a:pt x="63544" y="431817"/>
                  <a:pt x="64294" y="429816"/>
                </a:cubicBezTo>
                <a:cubicBezTo>
                  <a:pt x="66407" y="424181"/>
                  <a:pt x="64251" y="428092"/>
                  <a:pt x="67866" y="422672"/>
                </a:cubicBezTo>
                <a:cubicBezTo>
                  <a:pt x="68263" y="421481"/>
                  <a:pt x="68711" y="420307"/>
                  <a:pt x="69056" y="419100"/>
                </a:cubicBezTo>
                <a:cubicBezTo>
                  <a:pt x="69505" y="417527"/>
                  <a:pt x="69515" y="415801"/>
                  <a:pt x="70247" y="414338"/>
                </a:cubicBezTo>
                <a:cubicBezTo>
                  <a:pt x="71135" y="412563"/>
                  <a:pt x="72628" y="411163"/>
                  <a:pt x="73819" y="409575"/>
                </a:cubicBezTo>
                <a:cubicBezTo>
                  <a:pt x="74216" y="408384"/>
                  <a:pt x="74664" y="407210"/>
                  <a:pt x="75009" y="406003"/>
                </a:cubicBezTo>
                <a:cubicBezTo>
                  <a:pt x="75458" y="404430"/>
                  <a:pt x="75468" y="402704"/>
                  <a:pt x="76200" y="401241"/>
                </a:cubicBezTo>
                <a:cubicBezTo>
                  <a:pt x="76702" y="400237"/>
                  <a:pt x="77787" y="399653"/>
                  <a:pt x="78581" y="398859"/>
                </a:cubicBezTo>
                <a:cubicBezTo>
                  <a:pt x="82481" y="383266"/>
                  <a:pt x="76248" y="404719"/>
                  <a:pt x="83344" y="390525"/>
                </a:cubicBezTo>
                <a:cubicBezTo>
                  <a:pt x="84249" y="388715"/>
                  <a:pt x="83952" y="386510"/>
                  <a:pt x="84534" y="384572"/>
                </a:cubicBezTo>
                <a:cubicBezTo>
                  <a:pt x="85148" y="382525"/>
                  <a:pt x="86240" y="380647"/>
                  <a:pt x="86916" y="378619"/>
                </a:cubicBezTo>
                <a:cubicBezTo>
                  <a:pt x="89480" y="370928"/>
                  <a:pt x="86300" y="376564"/>
                  <a:pt x="90488" y="370284"/>
                </a:cubicBezTo>
                <a:cubicBezTo>
                  <a:pt x="92286" y="363090"/>
                  <a:pt x="91162" y="367069"/>
                  <a:pt x="94059" y="358378"/>
                </a:cubicBezTo>
                <a:lnTo>
                  <a:pt x="95250" y="354806"/>
                </a:lnTo>
                <a:cubicBezTo>
                  <a:pt x="94258" y="347863"/>
                  <a:pt x="94259" y="346776"/>
                  <a:pt x="92869" y="340519"/>
                </a:cubicBezTo>
                <a:cubicBezTo>
                  <a:pt x="92514" y="338921"/>
                  <a:pt x="92323" y="337260"/>
                  <a:pt x="91678" y="335756"/>
                </a:cubicBezTo>
                <a:cubicBezTo>
                  <a:pt x="91114" y="334441"/>
                  <a:pt x="90091" y="333375"/>
                  <a:pt x="89297" y="332184"/>
                </a:cubicBezTo>
                <a:cubicBezTo>
                  <a:pt x="88900" y="329803"/>
                  <a:pt x="88538" y="327416"/>
                  <a:pt x="88106" y="325041"/>
                </a:cubicBezTo>
                <a:cubicBezTo>
                  <a:pt x="87744" y="323050"/>
                  <a:pt x="87183" y="321094"/>
                  <a:pt x="86916" y="319088"/>
                </a:cubicBezTo>
                <a:cubicBezTo>
                  <a:pt x="86389" y="315134"/>
                  <a:pt x="86122" y="311150"/>
                  <a:pt x="85725" y="307181"/>
                </a:cubicBezTo>
                <a:cubicBezTo>
                  <a:pt x="87453" y="282129"/>
                  <a:pt x="86380" y="281546"/>
                  <a:pt x="89297" y="265509"/>
                </a:cubicBezTo>
                <a:cubicBezTo>
                  <a:pt x="89659" y="263518"/>
                  <a:pt x="89955" y="261508"/>
                  <a:pt x="90488" y="259556"/>
                </a:cubicBezTo>
                <a:cubicBezTo>
                  <a:pt x="91163" y="257081"/>
                  <a:pt x="92708" y="251066"/>
                  <a:pt x="95250" y="248841"/>
                </a:cubicBezTo>
                <a:cubicBezTo>
                  <a:pt x="97404" y="246956"/>
                  <a:pt x="100013" y="245666"/>
                  <a:pt x="102394" y="244078"/>
                </a:cubicBezTo>
                <a:cubicBezTo>
                  <a:pt x="106738" y="241182"/>
                  <a:pt x="110098" y="238731"/>
                  <a:pt x="115491" y="236934"/>
                </a:cubicBezTo>
                <a:lnTo>
                  <a:pt x="119063" y="235744"/>
                </a:lnTo>
                <a:cubicBezTo>
                  <a:pt x="119857" y="234156"/>
                  <a:pt x="120189" y="232236"/>
                  <a:pt x="121444" y="230981"/>
                </a:cubicBezTo>
                <a:cubicBezTo>
                  <a:pt x="122331" y="230094"/>
                  <a:pt x="124129" y="230678"/>
                  <a:pt x="125016" y="229791"/>
                </a:cubicBezTo>
                <a:cubicBezTo>
                  <a:pt x="125903" y="228904"/>
                  <a:pt x="125560" y="227295"/>
                  <a:pt x="126206" y="226219"/>
                </a:cubicBezTo>
                <a:cubicBezTo>
                  <a:pt x="126784" y="225256"/>
                  <a:pt x="127794" y="224632"/>
                  <a:pt x="128588" y="223838"/>
                </a:cubicBezTo>
                <a:cubicBezTo>
                  <a:pt x="129382" y="222250"/>
                  <a:pt x="129879" y="220476"/>
                  <a:pt x="130969" y="219075"/>
                </a:cubicBezTo>
                <a:cubicBezTo>
                  <a:pt x="132692" y="216860"/>
                  <a:pt x="134810" y="214970"/>
                  <a:pt x="136922" y="213122"/>
                </a:cubicBezTo>
                <a:cubicBezTo>
                  <a:pt x="144091" y="206849"/>
                  <a:pt x="136898" y="215234"/>
                  <a:pt x="144066" y="207169"/>
                </a:cubicBezTo>
                <a:cubicBezTo>
                  <a:pt x="152059" y="198176"/>
                  <a:pt x="146921" y="202090"/>
                  <a:pt x="153591" y="197644"/>
                </a:cubicBezTo>
                <a:cubicBezTo>
                  <a:pt x="159183" y="190187"/>
                  <a:pt x="155760" y="194284"/>
                  <a:pt x="164306" y="185738"/>
                </a:cubicBezTo>
                <a:cubicBezTo>
                  <a:pt x="165894" y="184150"/>
                  <a:pt x="167061" y="181979"/>
                  <a:pt x="169069" y="180975"/>
                </a:cubicBezTo>
                <a:lnTo>
                  <a:pt x="173831" y="178594"/>
                </a:lnTo>
                <a:cubicBezTo>
                  <a:pt x="182496" y="165601"/>
                  <a:pt x="169720" y="185627"/>
                  <a:pt x="177403" y="170259"/>
                </a:cubicBezTo>
                <a:cubicBezTo>
                  <a:pt x="179077" y="166910"/>
                  <a:pt x="183356" y="160734"/>
                  <a:pt x="183356" y="160734"/>
                </a:cubicBezTo>
                <a:cubicBezTo>
                  <a:pt x="183753" y="159147"/>
                  <a:pt x="184066" y="157536"/>
                  <a:pt x="184547" y="155972"/>
                </a:cubicBezTo>
                <a:cubicBezTo>
                  <a:pt x="186874" y="148412"/>
                  <a:pt x="189972" y="141087"/>
                  <a:pt x="191691" y="133350"/>
                </a:cubicBezTo>
                <a:cubicBezTo>
                  <a:pt x="191701" y="133303"/>
                  <a:pt x="193125" y="124890"/>
                  <a:pt x="194072" y="123825"/>
                </a:cubicBezTo>
                <a:cubicBezTo>
                  <a:pt x="199665" y="117533"/>
                  <a:pt x="205978" y="111919"/>
                  <a:pt x="211931" y="105966"/>
                </a:cubicBezTo>
                <a:cubicBezTo>
                  <a:pt x="212725" y="105172"/>
                  <a:pt x="213309" y="104086"/>
                  <a:pt x="214313" y="103584"/>
                </a:cubicBezTo>
                <a:lnTo>
                  <a:pt x="219075" y="101203"/>
                </a:lnTo>
                <a:cubicBezTo>
                  <a:pt x="220266" y="99616"/>
                  <a:pt x="221123" y="97711"/>
                  <a:pt x="222647" y="96441"/>
                </a:cubicBezTo>
                <a:cubicBezTo>
                  <a:pt x="223611" y="95638"/>
                  <a:pt x="225255" y="96053"/>
                  <a:pt x="226219" y="95250"/>
                </a:cubicBezTo>
                <a:cubicBezTo>
                  <a:pt x="227743" y="93980"/>
                  <a:pt x="228388" y="91891"/>
                  <a:pt x="229791" y="90488"/>
                </a:cubicBezTo>
                <a:cubicBezTo>
                  <a:pt x="232893" y="87386"/>
                  <a:pt x="237678" y="86730"/>
                  <a:pt x="241697" y="85725"/>
                </a:cubicBezTo>
                <a:cubicBezTo>
                  <a:pt x="242888" y="84931"/>
                  <a:pt x="244027" y="84054"/>
                  <a:pt x="245269" y="83344"/>
                </a:cubicBezTo>
                <a:cubicBezTo>
                  <a:pt x="246810" y="82464"/>
                  <a:pt x="248554" y="81947"/>
                  <a:pt x="250031" y="80963"/>
                </a:cubicBezTo>
                <a:cubicBezTo>
                  <a:pt x="250965" y="80340"/>
                  <a:pt x="251515" y="79255"/>
                  <a:pt x="252413" y="78581"/>
                </a:cubicBezTo>
                <a:cubicBezTo>
                  <a:pt x="254702" y="76864"/>
                  <a:pt x="256996" y="75099"/>
                  <a:pt x="259556" y="73819"/>
                </a:cubicBezTo>
                <a:cubicBezTo>
                  <a:pt x="261144" y="73025"/>
                  <a:pt x="262671" y="72097"/>
                  <a:pt x="264319" y="71438"/>
                </a:cubicBezTo>
                <a:cubicBezTo>
                  <a:pt x="266650" y="70506"/>
                  <a:pt x="269218" y="70179"/>
                  <a:pt x="271463" y="69056"/>
                </a:cubicBezTo>
                <a:cubicBezTo>
                  <a:pt x="273050" y="68262"/>
                  <a:pt x="274577" y="67334"/>
                  <a:pt x="276225" y="66675"/>
                </a:cubicBezTo>
                <a:cubicBezTo>
                  <a:pt x="278556" y="65743"/>
                  <a:pt x="281038" y="65226"/>
                  <a:pt x="283369" y="64294"/>
                </a:cubicBezTo>
                <a:cubicBezTo>
                  <a:pt x="285017" y="63635"/>
                  <a:pt x="286469" y="62536"/>
                  <a:pt x="288131" y="61913"/>
                </a:cubicBezTo>
                <a:cubicBezTo>
                  <a:pt x="301394" y="56939"/>
                  <a:pt x="299061" y="57710"/>
                  <a:pt x="309563" y="55959"/>
                </a:cubicBezTo>
                <a:cubicBezTo>
                  <a:pt x="314722" y="53975"/>
                  <a:pt x="319925" y="52099"/>
                  <a:pt x="325041" y="50006"/>
                </a:cubicBezTo>
                <a:cubicBezTo>
                  <a:pt x="332577" y="46923"/>
                  <a:pt x="334440" y="45902"/>
                  <a:pt x="340519" y="42863"/>
                </a:cubicBezTo>
                <a:cubicBezTo>
                  <a:pt x="342900" y="40482"/>
                  <a:pt x="345795" y="38521"/>
                  <a:pt x="347663" y="35719"/>
                </a:cubicBezTo>
                <a:cubicBezTo>
                  <a:pt x="348457" y="34528"/>
                  <a:pt x="348927" y="33041"/>
                  <a:pt x="350044" y="32147"/>
                </a:cubicBezTo>
                <a:cubicBezTo>
                  <a:pt x="351024" y="31363"/>
                  <a:pt x="352425" y="31353"/>
                  <a:pt x="353616" y="30956"/>
                </a:cubicBezTo>
                <a:cubicBezTo>
                  <a:pt x="355600" y="29369"/>
                  <a:pt x="357670" y="27882"/>
                  <a:pt x="359569" y="26194"/>
                </a:cubicBezTo>
                <a:cubicBezTo>
                  <a:pt x="361247" y="24702"/>
                  <a:pt x="362354" y="22495"/>
                  <a:pt x="364331" y="21431"/>
                </a:cubicBezTo>
                <a:cubicBezTo>
                  <a:pt x="367646" y="19646"/>
                  <a:pt x="371475" y="19050"/>
                  <a:pt x="375047" y="17859"/>
                </a:cubicBezTo>
                <a:cubicBezTo>
                  <a:pt x="382193" y="15477"/>
                  <a:pt x="375339" y="17528"/>
                  <a:pt x="386953" y="15478"/>
                </a:cubicBezTo>
                <a:cubicBezTo>
                  <a:pt x="390939" y="14775"/>
                  <a:pt x="394902" y="13945"/>
                  <a:pt x="398859" y="13097"/>
                </a:cubicBezTo>
                <a:cubicBezTo>
                  <a:pt x="400459" y="12754"/>
                  <a:pt x="401989" y="12011"/>
                  <a:pt x="403622" y="11906"/>
                </a:cubicBezTo>
                <a:cubicBezTo>
                  <a:pt x="414323" y="11216"/>
                  <a:pt x="425053" y="11113"/>
                  <a:pt x="435769" y="10716"/>
                </a:cubicBezTo>
                <a:cubicBezTo>
                  <a:pt x="443828" y="8029"/>
                  <a:pt x="434040" y="11579"/>
                  <a:pt x="445294" y="5953"/>
                </a:cubicBezTo>
                <a:cubicBezTo>
                  <a:pt x="446417" y="5392"/>
                  <a:pt x="447675" y="5160"/>
                  <a:pt x="448866" y="4763"/>
                </a:cubicBezTo>
                <a:cubicBezTo>
                  <a:pt x="449660" y="3969"/>
                  <a:pt x="450243" y="2883"/>
                  <a:pt x="451247" y="2381"/>
                </a:cubicBezTo>
                <a:cubicBezTo>
                  <a:pt x="453492" y="1258"/>
                  <a:pt x="458391" y="0"/>
                  <a:pt x="458391" y="0"/>
                </a:cubicBezTo>
                <a:cubicBezTo>
                  <a:pt x="462360" y="397"/>
                  <a:pt x="466355" y="585"/>
                  <a:pt x="470297" y="1191"/>
                </a:cubicBezTo>
                <a:cubicBezTo>
                  <a:pt x="471537" y="1382"/>
                  <a:pt x="472889" y="1597"/>
                  <a:pt x="473869" y="2381"/>
                </a:cubicBezTo>
                <a:cubicBezTo>
                  <a:pt x="474986" y="3275"/>
                  <a:pt x="475334" y="4854"/>
                  <a:pt x="476250" y="5953"/>
                </a:cubicBezTo>
                <a:cubicBezTo>
                  <a:pt x="479115" y="9391"/>
                  <a:pt x="479882" y="9565"/>
                  <a:pt x="483394" y="11906"/>
                </a:cubicBezTo>
                <a:cubicBezTo>
                  <a:pt x="484207" y="14346"/>
                  <a:pt x="484834" y="17273"/>
                  <a:pt x="486966" y="19050"/>
                </a:cubicBezTo>
                <a:cubicBezTo>
                  <a:pt x="488329" y="20186"/>
                  <a:pt x="490141" y="20637"/>
                  <a:pt x="491728" y="21431"/>
                </a:cubicBezTo>
                <a:lnTo>
                  <a:pt x="479822" y="11906"/>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C2C6D96B-95F9-43FC-97F4-DF4B138CB8C6}"/>
              </a:ext>
            </a:extLst>
          </p:cNvPr>
          <p:cNvSpPr/>
          <p:nvPr/>
        </p:nvSpPr>
        <p:spPr>
          <a:xfrm>
            <a:off x="8548314" y="1558901"/>
            <a:ext cx="1600275" cy="1200150"/>
          </a:xfrm>
          <a:custGeom>
            <a:avLst/>
            <a:gdLst>
              <a:gd name="connsiteX0" fmla="*/ 58415 w 1600275"/>
              <a:gd name="connsiteY0" fmla="*/ 1033463 h 1200150"/>
              <a:gd name="connsiteX1" fmla="*/ 52462 w 1600275"/>
              <a:gd name="connsiteY1" fmla="*/ 1026319 h 1200150"/>
              <a:gd name="connsiteX2" fmla="*/ 45318 w 1600275"/>
              <a:gd name="connsiteY2" fmla="*/ 1019175 h 1200150"/>
              <a:gd name="connsiteX3" fmla="*/ 36984 w 1600275"/>
              <a:gd name="connsiteY3" fmla="*/ 1008459 h 1200150"/>
              <a:gd name="connsiteX4" fmla="*/ 35793 w 1600275"/>
              <a:gd name="connsiteY4" fmla="*/ 1004888 h 1200150"/>
              <a:gd name="connsiteX5" fmla="*/ 32222 w 1600275"/>
              <a:gd name="connsiteY5" fmla="*/ 998934 h 1200150"/>
              <a:gd name="connsiteX6" fmla="*/ 29840 w 1600275"/>
              <a:gd name="connsiteY6" fmla="*/ 989409 h 1200150"/>
              <a:gd name="connsiteX7" fmla="*/ 28650 w 1600275"/>
              <a:gd name="connsiteY7" fmla="*/ 977503 h 1200150"/>
              <a:gd name="connsiteX8" fmla="*/ 25078 w 1600275"/>
              <a:gd name="connsiteY8" fmla="*/ 954881 h 1200150"/>
              <a:gd name="connsiteX9" fmla="*/ 22697 w 1600275"/>
              <a:gd name="connsiteY9" fmla="*/ 941784 h 1200150"/>
              <a:gd name="connsiteX10" fmla="*/ 20315 w 1600275"/>
              <a:gd name="connsiteY10" fmla="*/ 939403 h 1200150"/>
              <a:gd name="connsiteX11" fmla="*/ 17934 w 1600275"/>
              <a:gd name="connsiteY11" fmla="*/ 931069 h 1200150"/>
              <a:gd name="connsiteX12" fmla="*/ 16743 w 1600275"/>
              <a:gd name="connsiteY12" fmla="*/ 925116 h 1200150"/>
              <a:gd name="connsiteX13" fmla="*/ 13172 w 1600275"/>
              <a:gd name="connsiteY13" fmla="*/ 921544 h 1200150"/>
              <a:gd name="connsiteX14" fmla="*/ 8409 w 1600275"/>
              <a:gd name="connsiteY14" fmla="*/ 909638 h 1200150"/>
              <a:gd name="connsiteX15" fmla="*/ 7218 w 1600275"/>
              <a:gd name="connsiteY15" fmla="*/ 906066 h 1200150"/>
              <a:gd name="connsiteX16" fmla="*/ 6028 w 1600275"/>
              <a:gd name="connsiteY16" fmla="*/ 900113 h 1200150"/>
              <a:gd name="connsiteX17" fmla="*/ 2456 w 1600275"/>
              <a:gd name="connsiteY17" fmla="*/ 894159 h 1200150"/>
              <a:gd name="connsiteX18" fmla="*/ 75 w 1600275"/>
              <a:gd name="connsiteY18" fmla="*/ 859631 h 1200150"/>
              <a:gd name="connsiteX19" fmla="*/ 3647 w 1600275"/>
              <a:gd name="connsiteY19" fmla="*/ 819150 h 1200150"/>
              <a:gd name="connsiteX20" fmla="*/ 7218 w 1600275"/>
              <a:gd name="connsiteY20" fmla="*/ 808434 h 1200150"/>
              <a:gd name="connsiteX21" fmla="*/ 9600 w 1600275"/>
              <a:gd name="connsiteY21" fmla="*/ 797719 h 1200150"/>
              <a:gd name="connsiteX22" fmla="*/ 15553 w 1600275"/>
              <a:gd name="connsiteY22" fmla="*/ 789384 h 1200150"/>
              <a:gd name="connsiteX23" fmla="*/ 17934 w 1600275"/>
              <a:gd name="connsiteY23" fmla="*/ 785813 h 1200150"/>
              <a:gd name="connsiteX24" fmla="*/ 20315 w 1600275"/>
              <a:gd name="connsiteY24" fmla="*/ 781050 h 1200150"/>
              <a:gd name="connsiteX25" fmla="*/ 23887 w 1600275"/>
              <a:gd name="connsiteY25" fmla="*/ 778669 h 1200150"/>
              <a:gd name="connsiteX26" fmla="*/ 28650 w 1600275"/>
              <a:gd name="connsiteY26" fmla="*/ 771525 h 1200150"/>
              <a:gd name="connsiteX27" fmla="*/ 29840 w 1600275"/>
              <a:gd name="connsiteY27" fmla="*/ 767953 h 1200150"/>
              <a:gd name="connsiteX28" fmla="*/ 32222 w 1600275"/>
              <a:gd name="connsiteY28" fmla="*/ 764381 h 1200150"/>
              <a:gd name="connsiteX29" fmla="*/ 33412 w 1600275"/>
              <a:gd name="connsiteY29" fmla="*/ 759619 h 1200150"/>
              <a:gd name="connsiteX30" fmla="*/ 34603 w 1600275"/>
              <a:gd name="connsiteY30" fmla="*/ 753666 h 1200150"/>
              <a:gd name="connsiteX31" fmla="*/ 36984 w 1600275"/>
              <a:gd name="connsiteY31" fmla="*/ 746522 h 1200150"/>
              <a:gd name="connsiteX32" fmla="*/ 39365 w 1600275"/>
              <a:gd name="connsiteY32" fmla="*/ 742950 h 1200150"/>
              <a:gd name="connsiteX33" fmla="*/ 41747 w 1600275"/>
              <a:gd name="connsiteY33" fmla="*/ 726281 h 1200150"/>
              <a:gd name="connsiteX34" fmla="*/ 44128 w 1600275"/>
              <a:gd name="connsiteY34" fmla="*/ 721519 h 1200150"/>
              <a:gd name="connsiteX35" fmla="*/ 45318 w 1600275"/>
              <a:gd name="connsiteY35" fmla="*/ 716756 h 1200150"/>
              <a:gd name="connsiteX36" fmla="*/ 46509 w 1600275"/>
              <a:gd name="connsiteY36" fmla="*/ 707231 h 1200150"/>
              <a:gd name="connsiteX37" fmla="*/ 48890 w 1600275"/>
              <a:gd name="connsiteY37" fmla="*/ 703659 h 1200150"/>
              <a:gd name="connsiteX38" fmla="*/ 51272 w 1600275"/>
              <a:gd name="connsiteY38" fmla="*/ 696516 h 1200150"/>
              <a:gd name="connsiteX39" fmla="*/ 52462 w 1600275"/>
              <a:gd name="connsiteY39" fmla="*/ 692944 h 1200150"/>
              <a:gd name="connsiteX40" fmla="*/ 54843 w 1600275"/>
              <a:gd name="connsiteY40" fmla="*/ 688181 h 1200150"/>
              <a:gd name="connsiteX41" fmla="*/ 57225 w 1600275"/>
              <a:gd name="connsiteY41" fmla="*/ 678656 h 1200150"/>
              <a:gd name="connsiteX42" fmla="*/ 59606 w 1600275"/>
              <a:gd name="connsiteY42" fmla="*/ 675084 h 1200150"/>
              <a:gd name="connsiteX43" fmla="*/ 60797 w 1600275"/>
              <a:gd name="connsiteY43" fmla="*/ 669131 h 1200150"/>
              <a:gd name="connsiteX44" fmla="*/ 61987 w 1600275"/>
              <a:gd name="connsiteY44" fmla="*/ 665559 h 1200150"/>
              <a:gd name="connsiteX45" fmla="*/ 63178 w 1600275"/>
              <a:gd name="connsiteY45" fmla="*/ 659606 h 1200150"/>
              <a:gd name="connsiteX46" fmla="*/ 65559 w 1600275"/>
              <a:gd name="connsiteY46" fmla="*/ 654844 h 1200150"/>
              <a:gd name="connsiteX47" fmla="*/ 66750 w 1600275"/>
              <a:gd name="connsiteY47" fmla="*/ 650081 h 1200150"/>
              <a:gd name="connsiteX48" fmla="*/ 67940 w 1600275"/>
              <a:gd name="connsiteY48" fmla="*/ 644128 h 1200150"/>
              <a:gd name="connsiteX49" fmla="*/ 72703 w 1600275"/>
              <a:gd name="connsiteY49" fmla="*/ 638175 h 1200150"/>
              <a:gd name="connsiteX50" fmla="*/ 73893 w 1600275"/>
              <a:gd name="connsiteY50" fmla="*/ 634603 h 1200150"/>
              <a:gd name="connsiteX51" fmla="*/ 81037 w 1600275"/>
              <a:gd name="connsiteY51" fmla="*/ 625078 h 1200150"/>
              <a:gd name="connsiteX52" fmla="*/ 84609 w 1600275"/>
              <a:gd name="connsiteY52" fmla="*/ 617934 h 1200150"/>
              <a:gd name="connsiteX53" fmla="*/ 88181 w 1600275"/>
              <a:gd name="connsiteY53" fmla="*/ 615553 h 1200150"/>
              <a:gd name="connsiteX54" fmla="*/ 95325 w 1600275"/>
              <a:gd name="connsiteY54" fmla="*/ 608409 h 1200150"/>
              <a:gd name="connsiteX55" fmla="*/ 102468 w 1600275"/>
              <a:gd name="connsiteY55" fmla="*/ 603647 h 1200150"/>
              <a:gd name="connsiteX56" fmla="*/ 104850 w 1600275"/>
              <a:gd name="connsiteY56" fmla="*/ 600075 h 1200150"/>
              <a:gd name="connsiteX57" fmla="*/ 125090 w 1600275"/>
              <a:gd name="connsiteY57" fmla="*/ 596503 h 1200150"/>
              <a:gd name="connsiteX58" fmla="*/ 128662 w 1600275"/>
              <a:gd name="connsiteY58" fmla="*/ 594122 h 1200150"/>
              <a:gd name="connsiteX59" fmla="*/ 139378 w 1600275"/>
              <a:gd name="connsiteY59" fmla="*/ 591741 h 1200150"/>
              <a:gd name="connsiteX60" fmla="*/ 187003 w 1600275"/>
              <a:gd name="connsiteY60" fmla="*/ 586978 h 1200150"/>
              <a:gd name="connsiteX61" fmla="*/ 200100 w 1600275"/>
              <a:gd name="connsiteY61" fmla="*/ 584597 h 1200150"/>
              <a:gd name="connsiteX62" fmla="*/ 223912 w 1600275"/>
              <a:gd name="connsiteY62" fmla="*/ 582216 h 1200150"/>
              <a:gd name="connsiteX63" fmla="*/ 247725 w 1600275"/>
              <a:gd name="connsiteY63" fmla="*/ 579834 h 1200150"/>
              <a:gd name="connsiteX64" fmla="*/ 291778 w 1600275"/>
              <a:gd name="connsiteY64" fmla="*/ 577453 h 1200150"/>
              <a:gd name="connsiteX65" fmla="*/ 302493 w 1600275"/>
              <a:gd name="connsiteY65" fmla="*/ 576263 h 1200150"/>
              <a:gd name="connsiteX66" fmla="*/ 307256 w 1600275"/>
              <a:gd name="connsiteY66" fmla="*/ 573881 h 1200150"/>
              <a:gd name="connsiteX67" fmla="*/ 315590 w 1600275"/>
              <a:gd name="connsiteY67" fmla="*/ 571500 h 1200150"/>
              <a:gd name="connsiteX68" fmla="*/ 327497 w 1600275"/>
              <a:gd name="connsiteY68" fmla="*/ 567928 h 1200150"/>
              <a:gd name="connsiteX69" fmla="*/ 340593 w 1600275"/>
              <a:gd name="connsiteY69" fmla="*/ 564356 h 1200150"/>
              <a:gd name="connsiteX70" fmla="*/ 350118 w 1600275"/>
              <a:gd name="connsiteY70" fmla="*/ 561975 h 1200150"/>
              <a:gd name="connsiteX71" fmla="*/ 367978 w 1600275"/>
              <a:gd name="connsiteY71" fmla="*/ 558403 h 1200150"/>
              <a:gd name="connsiteX72" fmla="*/ 378693 w 1600275"/>
              <a:gd name="connsiteY72" fmla="*/ 554831 h 1200150"/>
              <a:gd name="connsiteX73" fmla="*/ 382265 w 1600275"/>
              <a:gd name="connsiteY73" fmla="*/ 553641 h 1200150"/>
              <a:gd name="connsiteX74" fmla="*/ 391790 w 1600275"/>
              <a:gd name="connsiteY74" fmla="*/ 548878 h 1200150"/>
              <a:gd name="connsiteX75" fmla="*/ 404887 w 1600275"/>
              <a:gd name="connsiteY75" fmla="*/ 544116 h 1200150"/>
              <a:gd name="connsiteX76" fmla="*/ 429890 w 1600275"/>
              <a:gd name="connsiteY76" fmla="*/ 538163 h 1200150"/>
              <a:gd name="connsiteX77" fmla="*/ 453703 w 1600275"/>
              <a:gd name="connsiteY77" fmla="*/ 533400 h 1200150"/>
              <a:gd name="connsiteX78" fmla="*/ 473943 w 1600275"/>
              <a:gd name="connsiteY78" fmla="*/ 532209 h 1200150"/>
              <a:gd name="connsiteX79" fmla="*/ 488231 w 1600275"/>
              <a:gd name="connsiteY79" fmla="*/ 528638 h 1200150"/>
              <a:gd name="connsiteX80" fmla="*/ 504900 w 1600275"/>
              <a:gd name="connsiteY80" fmla="*/ 523875 h 1200150"/>
              <a:gd name="connsiteX81" fmla="*/ 547762 w 1600275"/>
              <a:gd name="connsiteY81" fmla="*/ 521494 h 1200150"/>
              <a:gd name="connsiteX82" fmla="*/ 560859 w 1600275"/>
              <a:gd name="connsiteY82" fmla="*/ 520303 h 1200150"/>
              <a:gd name="connsiteX83" fmla="*/ 604912 w 1600275"/>
              <a:gd name="connsiteY83" fmla="*/ 510778 h 1200150"/>
              <a:gd name="connsiteX84" fmla="*/ 614437 w 1600275"/>
              <a:gd name="connsiteY84" fmla="*/ 508397 h 1200150"/>
              <a:gd name="connsiteX85" fmla="*/ 625153 w 1600275"/>
              <a:gd name="connsiteY85" fmla="*/ 506016 h 1200150"/>
              <a:gd name="connsiteX86" fmla="*/ 640631 w 1600275"/>
              <a:gd name="connsiteY86" fmla="*/ 500063 h 1200150"/>
              <a:gd name="connsiteX87" fmla="*/ 647775 w 1600275"/>
              <a:gd name="connsiteY87" fmla="*/ 497681 h 1200150"/>
              <a:gd name="connsiteX88" fmla="*/ 656109 w 1600275"/>
              <a:gd name="connsiteY88" fmla="*/ 494109 h 1200150"/>
              <a:gd name="connsiteX89" fmla="*/ 673968 w 1600275"/>
              <a:gd name="connsiteY89" fmla="*/ 485775 h 1200150"/>
              <a:gd name="connsiteX90" fmla="*/ 688256 w 1600275"/>
              <a:gd name="connsiteY90" fmla="*/ 482203 h 1200150"/>
              <a:gd name="connsiteX91" fmla="*/ 715640 w 1600275"/>
              <a:gd name="connsiteY91" fmla="*/ 472678 h 1200150"/>
              <a:gd name="connsiteX92" fmla="*/ 752550 w 1600275"/>
              <a:gd name="connsiteY92" fmla="*/ 463153 h 1200150"/>
              <a:gd name="connsiteX93" fmla="*/ 773981 w 1600275"/>
              <a:gd name="connsiteY93" fmla="*/ 454819 h 1200150"/>
              <a:gd name="connsiteX94" fmla="*/ 778743 w 1600275"/>
              <a:gd name="connsiteY94" fmla="*/ 452438 h 1200150"/>
              <a:gd name="connsiteX95" fmla="*/ 782315 w 1600275"/>
              <a:gd name="connsiteY95" fmla="*/ 451247 h 1200150"/>
              <a:gd name="connsiteX96" fmla="*/ 789459 w 1600275"/>
              <a:gd name="connsiteY96" fmla="*/ 446484 h 1200150"/>
              <a:gd name="connsiteX97" fmla="*/ 794222 w 1600275"/>
              <a:gd name="connsiteY97" fmla="*/ 444103 h 1200150"/>
              <a:gd name="connsiteX98" fmla="*/ 803747 w 1600275"/>
              <a:gd name="connsiteY98" fmla="*/ 438150 h 1200150"/>
              <a:gd name="connsiteX99" fmla="*/ 814462 w 1600275"/>
              <a:gd name="connsiteY99" fmla="*/ 429816 h 1200150"/>
              <a:gd name="connsiteX100" fmla="*/ 820415 w 1600275"/>
              <a:gd name="connsiteY100" fmla="*/ 422672 h 1200150"/>
              <a:gd name="connsiteX101" fmla="*/ 823987 w 1600275"/>
              <a:gd name="connsiteY101" fmla="*/ 421481 h 1200150"/>
              <a:gd name="connsiteX102" fmla="*/ 827559 w 1600275"/>
              <a:gd name="connsiteY102" fmla="*/ 417909 h 1200150"/>
              <a:gd name="connsiteX103" fmla="*/ 831131 w 1600275"/>
              <a:gd name="connsiteY103" fmla="*/ 416719 h 1200150"/>
              <a:gd name="connsiteX104" fmla="*/ 833512 w 1600275"/>
              <a:gd name="connsiteY104" fmla="*/ 413147 h 1200150"/>
              <a:gd name="connsiteX105" fmla="*/ 839465 w 1600275"/>
              <a:gd name="connsiteY105" fmla="*/ 409575 h 1200150"/>
              <a:gd name="connsiteX106" fmla="*/ 850181 w 1600275"/>
              <a:gd name="connsiteY106" fmla="*/ 403622 h 1200150"/>
              <a:gd name="connsiteX107" fmla="*/ 852562 w 1600275"/>
              <a:gd name="connsiteY107" fmla="*/ 398859 h 1200150"/>
              <a:gd name="connsiteX108" fmla="*/ 857325 w 1600275"/>
              <a:gd name="connsiteY108" fmla="*/ 396478 h 1200150"/>
              <a:gd name="connsiteX109" fmla="*/ 860897 w 1600275"/>
              <a:gd name="connsiteY109" fmla="*/ 392906 h 1200150"/>
              <a:gd name="connsiteX110" fmla="*/ 866850 w 1600275"/>
              <a:gd name="connsiteY110" fmla="*/ 385763 h 1200150"/>
              <a:gd name="connsiteX111" fmla="*/ 873993 w 1600275"/>
              <a:gd name="connsiteY111" fmla="*/ 381000 h 1200150"/>
              <a:gd name="connsiteX112" fmla="*/ 882328 w 1600275"/>
              <a:gd name="connsiteY112" fmla="*/ 373856 h 1200150"/>
              <a:gd name="connsiteX113" fmla="*/ 885900 w 1600275"/>
              <a:gd name="connsiteY113" fmla="*/ 372666 h 1200150"/>
              <a:gd name="connsiteX114" fmla="*/ 889472 w 1600275"/>
              <a:gd name="connsiteY114" fmla="*/ 369094 h 1200150"/>
              <a:gd name="connsiteX115" fmla="*/ 896615 w 1600275"/>
              <a:gd name="connsiteY115" fmla="*/ 364331 h 1200150"/>
              <a:gd name="connsiteX116" fmla="*/ 907331 w 1600275"/>
              <a:gd name="connsiteY116" fmla="*/ 354806 h 1200150"/>
              <a:gd name="connsiteX117" fmla="*/ 910903 w 1600275"/>
              <a:gd name="connsiteY117" fmla="*/ 351234 h 1200150"/>
              <a:gd name="connsiteX118" fmla="*/ 912093 w 1600275"/>
              <a:gd name="connsiteY118" fmla="*/ 347663 h 1200150"/>
              <a:gd name="connsiteX119" fmla="*/ 915665 w 1600275"/>
              <a:gd name="connsiteY119" fmla="*/ 346472 h 1200150"/>
              <a:gd name="connsiteX120" fmla="*/ 922809 w 1600275"/>
              <a:gd name="connsiteY120" fmla="*/ 339328 h 1200150"/>
              <a:gd name="connsiteX121" fmla="*/ 926381 w 1600275"/>
              <a:gd name="connsiteY121" fmla="*/ 334566 h 1200150"/>
              <a:gd name="connsiteX122" fmla="*/ 931143 w 1600275"/>
              <a:gd name="connsiteY122" fmla="*/ 330994 h 1200150"/>
              <a:gd name="connsiteX123" fmla="*/ 937097 w 1600275"/>
              <a:gd name="connsiteY123" fmla="*/ 326231 h 1200150"/>
              <a:gd name="connsiteX124" fmla="*/ 939478 w 1600275"/>
              <a:gd name="connsiteY124" fmla="*/ 320278 h 1200150"/>
              <a:gd name="connsiteX125" fmla="*/ 947812 w 1600275"/>
              <a:gd name="connsiteY125" fmla="*/ 310753 h 1200150"/>
              <a:gd name="connsiteX126" fmla="*/ 949003 w 1600275"/>
              <a:gd name="connsiteY126" fmla="*/ 307181 h 1200150"/>
              <a:gd name="connsiteX127" fmla="*/ 956147 w 1600275"/>
              <a:gd name="connsiteY127" fmla="*/ 301228 h 1200150"/>
              <a:gd name="connsiteX128" fmla="*/ 963290 w 1600275"/>
              <a:gd name="connsiteY128" fmla="*/ 294084 h 1200150"/>
              <a:gd name="connsiteX129" fmla="*/ 966862 w 1600275"/>
              <a:gd name="connsiteY129" fmla="*/ 290513 h 1200150"/>
              <a:gd name="connsiteX130" fmla="*/ 972815 w 1600275"/>
              <a:gd name="connsiteY130" fmla="*/ 283369 h 1200150"/>
              <a:gd name="connsiteX131" fmla="*/ 976387 w 1600275"/>
              <a:gd name="connsiteY131" fmla="*/ 280988 h 1200150"/>
              <a:gd name="connsiteX132" fmla="*/ 979959 w 1600275"/>
              <a:gd name="connsiteY132" fmla="*/ 276225 h 1200150"/>
              <a:gd name="connsiteX133" fmla="*/ 985912 w 1600275"/>
              <a:gd name="connsiteY133" fmla="*/ 269081 h 1200150"/>
              <a:gd name="connsiteX134" fmla="*/ 989484 w 1600275"/>
              <a:gd name="connsiteY134" fmla="*/ 267891 h 1200150"/>
              <a:gd name="connsiteX135" fmla="*/ 994247 w 1600275"/>
              <a:gd name="connsiteY135" fmla="*/ 260747 h 1200150"/>
              <a:gd name="connsiteX136" fmla="*/ 997818 w 1600275"/>
              <a:gd name="connsiteY136" fmla="*/ 257175 h 1200150"/>
              <a:gd name="connsiteX137" fmla="*/ 1000200 w 1600275"/>
              <a:gd name="connsiteY137" fmla="*/ 253603 h 1200150"/>
              <a:gd name="connsiteX138" fmla="*/ 1010915 w 1600275"/>
              <a:gd name="connsiteY138" fmla="*/ 242888 h 1200150"/>
              <a:gd name="connsiteX139" fmla="*/ 1015678 w 1600275"/>
              <a:gd name="connsiteY139" fmla="*/ 238125 h 1200150"/>
              <a:gd name="connsiteX140" fmla="*/ 1020440 w 1600275"/>
              <a:gd name="connsiteY140" fmla="*/ 232172 h 1200150"/>
              <a:gd name="connsiteX141" fmla="*/ 1027584 w 1600275"/>
              <a:gd name="connsiteY141" fmla="*/ 225028 h 1200150"/>
              <a:gd name="connsiteX142" fmla="*/ 1033537 w 1600275"/>
              <a:gd name="connsiteY142" fmla="*/ 219075 h 1200150"/>
              <a:gd name="connsiteX143" fmla="*/ 1040681 w 1600275"/>
              <a:gd name="connsiteY143" fmla="*/ 213122 h 1200150"/>
              <a:gd name="connsiteX144" fmla="*/ 1044253 w 1600275"/>
              <a:gd name="connsiteY144" fmla="*/ 208359 h 1200150"/>
              <a:gd name="connsiteX145" fmla="*/ 1047825 w 1600275"/>
              <a:gd name="connsiteY145" fmla="*/ 205978 h 1200150"/>
              <a:gd name="connsiteX146" fmla="*/ 1054968 w 1600275"/>
              <a:gd name="connsiteY146" fmla="*/ 198834 h 1200150"/>
              <a:gd name="connsiteX147" fmla="*/ 1058540 w 1600275"/>
              <a:gd name="connsiteY147" fmla="*/ 195263 h 1200150"/>
              <a:gd name="connsiteX148" fmla="*/ 1060922 w 1600275"/>
              <a:gd name="connsiteY148" fmla="*/ 191691 h 1200150"/>
              <a:gd name="connsiteX149" fmla="*/ 1064493 w 1600275"/>
              <a:gd name="connsiteY149" fmla="*/ 190500 h 1200150"/>
              <a:gd name="connsiteX150" fmla="*/ 1074018 w 1600275"/>
              <a:gd name="connsiteY150" fmla="*/ 179784 h 1200150"/>
              <a:gd name="connsiteX151" fmla="*/ 1076400 w 1600275"/>
              <a:gd name="connsiteY151" fmla="*/ 177403 h 1200150"/>
              <a:gd name="connsiteX152" fmla="*/ 1079972 w 1600275"/>
              <a:gd name="connsiteY152" fmla="*/ 171450 h 1200150"/>
              <a:gd name="connsiteX153" fmla="*/ 1087115 w 1600275"/>
              <a:gd name="connsiteY153" fmla="*/ 164306 h 1200150"/>
              <a:gd name="connsiteX154" fmla="*/ 1094259 w 1600275"/>
              <a:gd name="connsiteY154" fmla="*/ 159544 h 1200150"/>
              <a:gd name="connsiteX155" fmla="*/ 1097831 w 1600275"/>
              <a:gd name="connsiteY155" fmla="*/ 152400 h 1200150"/>
              <a:gd name="connsiteX156" fmla="*/ 1101403 w 1600275"/>
              <a:gd name="connsiteY156" fmla="*/ 150019 h 1200150"/>
              <a:gd name="connsiteX157" fmla="*/ 1103784 w 1600275"/>
              <a:gd name="connsiteY157" fmla="*/ 146447 h 1200150"/>
              <a:gd name="connsiteX158" fmla="*/ 1104975 w 1600275"/>
              <a:gd name="connsiteY158" fmla="*/ 142875 h 1200150"/>
              <a:gd name="connsiteX159" fmla="*/ 1108547 w 1600275"/>
              <a:gd name="connsiteY159" fmla="*/ 141684 h 1200150"/>
              <a:gd name="connsiteX160" fmla="*/ 1118072 w 1600275"/>
              <a:gd name="connsiteY160" fmla="*/ 130969 h 1200150"/>
              <a:gd name="connsiteX161" fmla="*/ 1132359 w 1600275"/>
              <a:gd name="connsiteY161" fmla="*/ 116681 h 1200150"/>
              <a:gd name="connsiteX162" fmla="*/ 1141884 w 1600275"/>
              <a:gd name="connsiteY162" fmla="*/ 107156 h 1200150"/>
              <a:gd name="connsiteX163" fmla="*/ 1145456 w 1600275"/>
              <a:gd name="connsiteY163" fmla="*/ 103584 h 1200150"/>
              <a:gd name="connsiteX164" fmla="*/ 1150218 w 1600275"/>
              <a:gd name="connsiteY164" fmla="*/ 98822 h 1200150"/>
              <a:gd name="connsiteX165" fmla="*/ 1151409 w 1600275"/>
              <a:gd name="connsiteY165" fmla="*/ 95250 h 1200150"/>
              <a:gd name="connsiteX166" fmla="*/ 1154981 w 1600275"/>
              <a:gd name="connsiteY166" fmla="*/ 91678 h 1200150"/>
              <a:gd name="connsiteX167" fmla="*/ 1158553 w 1600275"/>
              <a:gd name="connsiteY167" fmla="*/ 86916 h 1200150"/>
              <a:gd name="connsiteX168" fmla="*/ 1162125 w 1600275"/>
              <a:gd name="connsiteY168" fmla="*/ 80963 h 1200150"/>
              <a:gd name="connsiteX169" fmla="*/ 1165697 w 1600275"/>
              <a:gd name="connsiteY169" fmla="*/ 78581 h 1200150"/>
              <a:gd name="connsiteX170" fmla="*/ 1169268 w 1600275"/>
              <a:gd name="connsiteY170" fmla="*/ 75009 h 1200150"/>
              <a:gd name="connsiteX171" fmla="*/ 1174031 w 1600275"/>
              <a:gd name="connsiteY171" fmla="*/ 67866 h 1200150"/>
              <a:gd name="connsiteX172" fmla="*/ 1175222 w 1600275"/>
              <a:gd name="connsiteY172" fmla="*/ 64294 h 1200150"/>
              <a:gd name="connsiteX173" fmla="*/ 1178793 w 1600275"/>
              <a:gd name="connsiteY173" fmla="*/ 59531 h 1200150"/>
              <a:gd name="connsiteX174" fmla="*/ 1181175 w 1600275"/>
              <a:gd name="connsiteY174" fmla="*/ 51197 h 1200150"/>
              <a:gd name="connsiteX175" fmla="*/ 1183556 w 1600275"/>
              <a:gd name="connsiteY175" fmla="*/ 47625 h 1200150"/>
              <a:gd name="connsiteX176" fmla="*/ 1187128 w 1600275"/>
              <a:gd name="connsiteY176" fmla="*/ 41672 h 1200150"/>
              <a:gd name="connsiteX177" fmla="*/ 1188318 w 1600275"/>
              <a:gd name="connsiteY177" fmla="*/ 35719 h 1200150"/>
              <a:gd name="connsiteX178" fmla="*/ 1191890 w 1600275"/>
              <a:gd name="connsiteY178" fmla="*/ 33338 h 1200150"/>
              <a:gd name="connsiteX179" fmla="*/ 1195462 w 1600275"/>
              <a:gd name="connsiteY179" fmla="*/ 29766 h 1200150"/>
              <a:gd name="connsiteX180" fmla="*/ 1199034 w 1600275"/>
              <a:gd name="connsiteY180" fmla="*/ 25003 h 1200150"/>
              <a:gd name="connsiteX181" fmla="*/ 1203797 w 1600275"/>
              <a:gd name="connsiteY181" fmla="*/ 17859 h 1200150"/>
              <a:gd name="connsiteX182" fmla="*/ 1212131 w 1600275"/>
              <a:gd name="connsiteY182" fmla="*/ 9525 h 1200150"/>
              <a:gd name="connsiteX183" fmla="*/ 1220465 w 1600275"/>
              <a:gd name="connsiteY183" fmla="*/ 1191 h 1200150"/>
              <a:gd name="connsiteX184" fmla="*/ 1224037 w 1600275"/>
              <a:gd name="connsiteY184" fmla="*/ 0 h 1200150"/>
              <a:gd name="connsiteX185" fmla="*/ 1234753 w 1600275"/>
              <a:gd name="connsiteY185" fmla="*/ 3572 h 1200150"/>
              <a:gd name="connsiteX186" fmla="*/ 1240706 w 1600275"/>
              <a:gd name="connsiteY186" fmla="*/ 5953 h 1200150"/>
              <a:gd name="connsiteX187" fmla="*/ 1244278 w 1600275"/>
              <a:gd name="connsiteY187" fmla="*/ 7144 h 1200150"/>
              <a:gd name="connsiteX188" fmla="*/ 1250231 w 1600275"/>
              <a:gd name="connsiteY188" fmla="*/ 9525 h 1200150"/>
              <a:gd name="connsiteX189" fmla="*/ 1257375 w 1600275"/>
              <a:gd name="connsiteY189" fmla="*/ 11906 h 1200150"/>
              <a:gd name="connsiteX190" fmla="*/ 1260947 w 1600275"/>
              <a:gd name="connsiteY190" fmla="*/ 13097 h 1200150"/>
              <a:gd name="connsiteX191" fmla="*/ 1265709 w 1600275"/>
              <a:gd name="connsiteY191" fmla="*/ 14288 h 1200150"/>
              <a:gd name="connsiteX192" fmla="*/ 1278806 w 1600275"/>
              <a:gd name="connsiteY192" fmla="*/ 20241 h 1200150"/>
              <a:gd name="connsiteX193" fmla="*/ 1291903 w 1600275"/>
              <a:gd name="connsiteY193" fmla="*/ 25003 h 1200150"/>
              <a:gd name="connsiteX194" fmla="*/ 1297856 w 1600275"/>
              <a:gd name="connsiteY194" fmla="*/ 27384 h 1200150"/>
              <a:gd name="connsiteX195" fmla="*/ 1310953 w 1600275"/>
              <a:gd name="connsiteY195" fmla="*/ 30956 h 1200150"/>
              <a:gd name="connsiteX196" fmla="*/ 1325240 w 1600275"/>
              <a:gd name="connsiteY196" fmla="*/ 38100 h 1200150"/>
              <a:gd name="connsiteX197" fmla="*/ 1327622 w 1600275"/>
              <a:gd name="connsiteY197" fmla="*/ 40481 h 1200150"/>
              <a:gd name="connsiteX198" fmla="*/ 1332384 w 1600275"/>
              <a:gd name="connsiteY198" fmla="*/ 42863 h 1200150"/>
              <a:gd name="connsiteX199" fmla="*/ 1351434 w 1600275"/>
              <a:gd name="connsiteY199" fmla="*/ 52388 h 1200150"/>
              <a:gd name="connsiteX200" fmla="*/ 1363340 w 1600275"/>
              <a:gd name="connsiteY200" fmla="*/ 54769 h 1200150"/>
              <a:gd name="connsiteX201" fmla="*/ 1371675 w 1600275"/>
              <a:gd name="connsiteY201" fmla="*/ 59531 h 1200150"/>
              <a:gd name="connsiteX202" fmla="*/ 1377628 w 1600275"/>
              <a:gd name="connsiteY202" fmla="*/ 60722 h 1200150"/>
              <a:gd name="connsiteX203" fmla="*/ 1384772 w 1600275"/>
              <a:gd name="connsiteY203" fmla="*/ 64294 h 1200150"/>
              <a:gd name="connsiteX204" fmla="*/ 1403822 w 1600275"/>
              <a:gd name="connsiteY204" fmla="*/ 78581 h 1200150"/>
              <a:gd name="connsiteX205" fmla="*/ 1449065 w 1600275"/>
              <a:gd name="connsiteY205" fmla="*/ 97631 h 1200150"/>
              <a:gd name="connsiteX206" fmla="*/ 1460972 w 1600275"/>
              <a:gd name="connsiteY206" fmla="*/ 104775 h 1200150"/>
              <a:gd name="connsiteX207" fmla="*/ 1468115 w 1600275"/>
              <a:gd name="connsiteY207" fmla="*/ 109538 h 1200150"/>
              <a:gd name="connsiteX208" fmla="*/ 1488356 w 1600275"/>
              <a:gd name="connsiteY208" fmla="*/ 122634 h 1200150"/>
              <a:gd name="connsiteX209" fmla="*/ 1497881 w 1600275"/>
              <a:gd name="connsiteY209" fmla="*/ 130969 h 1200150"/>
              <a:gd name="connsiteX210" fmla="*/ 1502643 w 1600275"/>
              <a:gd name="connsiteY210" fmla="*/ 133350 h 1200150"/>
              <a:gd name="connsiteX211" fmla="*/ 1508597 w 1600275"/>
              <a:gd name="connsiteY211" fmla="*/ 140494 h 1200150"/>
              <a:gd name="connsiteX212" fmla="*/ 1514550 w 1600275"/>
              <a:gd name="connsiteY212" fmla="*/ 144066 h 1200150"/>
              <a:gd name="connsiteX213" fmla="*/ 1527647 w 1600275"/>
              <a:gd name="connsiteY213" fmla="*/ 158353 h 1200150"/>
              <a:gd name="connsiteX214" fmla="*/ 1541934 w 1600275"/>
              <a:gd name="connsiteY214" fmla="*/ 167878 h 1200150"/>
              <a:gd name="connsiteX215" fmla="*/ 1555031 w 1600275"/>
              <a:gd name="connsiteY215" fmla="*/ 183356 h 1200150"/>
              <a:gd name="connsiteX216" fmla="*/ 1569318 w 1600275"/>
              <a:gd name="connsiteY216" fmla="*/ 197644 h 1200150"/>
              <a:gd name="connsiteX217" fmla="*/ 1571700 w 1600275"/>
              <a:gd name="connsiteY217" fmla="*/ 200025 h 1200150"/>
              <a:gd name="connsiteX218" fmla="*/ 1574081 w 1600275"/>
              <a:gd name="connsiteY218" fmla="*/ 205978 h 1200150"/>
              <a:gd name="connsiteX219" fmla="*/ 1581225 w 1600275"/>
              <a:gd name="connsiteY219" fmla="*/ 215503 h 1200150"/>
              <a:gd name="connsiteX220" fmla="*/ 1585987 w 1600275"/>
              <a:gd name="connsiteY220" fmla="*/ 222647 h 1200150"/>
              <a:gd name="connsiteX221" fmla="*/ 1593131 w 1600275"/>
              <a:gd name="connsiteY221" fmla="*/ 238125 h 1200150"/>
              <a:gd name="connsiteX222" fmla="*/ 1597893 w 1600275"/>
              <a:gd name="connsiteY222" fmla="*/ 255984 h 1200150"/>
              <a:gd name="connsiteX223" fmla="*/ 1600275 w 1600275"/>
              <a:gd name="connsiteY223" fmla="*/ 264319 h 1200150"/>
              <a:gd name="connsiteX224" fmla="*/ 1597893 w 1600275"/>
              <a:gd name="connsiteY224" fmla="*/ 276225 h 1200150"/>
              <a:gd name="connsiteX225" fmla="*/ 1590750 w 1600275"/>
              <a:gd name="connsiteY225" fmla="*/ 288131 h 1200150"/>
              <a:gd name="connsiteX226" fmla="*/ 1589559 w 1600275"/>
              <a:gd name="connsiteY226" fmla="*/ 291703 h 1200150"/>
              <a:gd name="connsiteX227" fmla="*/ 1571700 w 1600275"/>
              <a:gd name="connsiteY227" fmla="*/ 308372 h 1200150"/>
              <a:gd name="connsiteX228" fmla="*/ 1558603 w 1600275"/>
              <a:gd name="connsiteY228" fmla="*/ 322659 h 1200150"/>
              <a:gd name="connsiteX229" fmla="*/ 1553840 w 1600275"/>
              <a:gd name="connsiteY229" fmla="*/ 325041 h 1200150"/>
              <a:gd name="connsiteX230" fmla="*/ 1551459 w 1600275"/>
              <a:gd name="connsiteY230" fmla="*/ 329803 h 1200150"/>
              <a:gd name="connsiteX231" fmla="*/ 1547887 w 1600275"/>
              <a:gd name="connsiteY231" fmla="*/ 333375 h 1200150"/>
              <a:gd name="connsiteX232" fmla="*/ 1543125 w 1600275"/>
              <a:gd name="connsiteY232" fmla="*/ 347663 h 1200150"/>
              <a:gd name="connsiteX233" fmla="*/ 1538362 w 1600275"/>
              <a:gd name="connsiteY233" fmla="*/ 360759 h 1200150"/>
              <a:gd name="connsiteX234" fmla="*/ 1534790 w 1600275"/>
              <a:gd name="connsiteY234" fmla="*/ 390525 h 1200150"/>
              <a:gd name="connsiteX235" fmla="*/ 1531218 w 1600275"/>
              <a:gd name="connsiteY235" fmla="*/ 403622 h 1200150"/>
              <a:gd name="connsiteX236" fmla="*/ 1527647 w 1600275"/>
              <a:gd name="connsiteY236" fmla="*/ 417909 h 1200150"/>
              <a:gd name="connsiteX237" fmla="*/ 1525265 w 1600275"/>
              <a:gd name="connsiteY237" fmla="*/ 448866 h 1200150"/>
              <a:gd name="connsiteX238" fmla="*/ 1528837 w 1600275"/>
              <a:gd name="connsiteY238" fmla="*/ 481013 h 1200150"/>
              <a:gd name="connsiteX239" fmla="*/ 1532409 w 1600275"/>
              <a:gd name="connsiteY239" fmla="*/ 497681 h 1200150"/>
              <a:gd name="connsiteX240" fmla="*/ 1534790 w 1600275"/>
              <a:gd name="connsiteY240" fmla="*/ 501253 h 1200150"/>
              <a:gd name="connsiteX241" fmla="*/ 1538362 w 1600275"/>
              <a:gd name="connsiteY241" fmla="*/ 507206 h 1200150"/>
              <a:gd name="connsiteX242" fmla="*/ 1541934 w 1600275"/>
              <a:gd name="connsiteY242" fmla="*/ 510778 h 1200150"/>
              <a:gd name="connsiteX243" fmla="*/ 1549078 w 1600275"/>
              <a:gd name="connsiteY243" fmla="*/ 523875 h 1200150"/>
              <a:gd name="connsiteX244" fmla="*/ 1558603 w 1600275"/>
              <a:gd name="connsiteY244" fmla="*/ 544116 h 1200150"/>
              <a:gd name="connsiteX245" fmla="*/ 1555031 w 1600275"/>
              <a:gd name="connsiteY245" fmla="*/ 554831 h 1200150"/>
              <a:gd name="connsiteX246" fmla="*/ 1544315 w 1600275"/>
              <a:gd name="connsiteY246" fmla="*/ 567928 h 1200150"/>
              <a:gd name="connsiteX247" fmla="*/ 1539553 w 1600275"/>
              <a:gd name="connsiteY247" fmla="*/ 579834 h 1200150"/>
              <a:gd name="connsiteX248" fmla="*/ 1535981 w 1600275"/>
              <a:gd name="connsiteY248" fmla="*/ 585788 h 1200150"/>
              <a:gd name="connsiteX249" fmla="*/ 1530028 w 1600275"/>
              <a:gd name="connsiteY249" fmla="*/ 595313 h 1200150"/>
              <a:gd name="connsiteX250" fmla="*/ 1527647 w 1600275"/>
              <a:gd name="connsiteY250" fmla="*/ 603647 h 1200150"/>
              <a:gd name="connsiteX251" fmla="*/ 1525265 w 1600275"/>
              <a:gd name="connsiteY251" fmla="*/ 608409 h 1200150"/>
              <a:gd name="connsiteX252" fmla="*/ 1519312 w 1600275"/>
              <a:gd name="connsiteY252" fmla="*/ 620316 h 1200150"/>
              <a:gd name="connsiteX253" fmla="*/ 1516931 w 1600275"/>
              <a:gd name="connsiteY253" fmla="*/ 635794 h 1200150"/>
              <a:gd name="connsiteX254" fmla="*/ 1510978 w 1600275"/>
              <a:gd name="connsiteY254" fmla="*/ 642938 h 1200150"/>
              <a:gd name="connsiteX255" fmla="*/ 1507406 w 1600275"/>
              <a:gd name="connsiteY255" fmla="*/ 647700 h 1200150"/>
              <a:gd name="connsiteX256" fmla="*/ 1500262 w 1600275"/>
              <a:gd name="connsiteY256" fmla="*/ 660797 h 1200150"/>
              <a:gd name="connsiteX257" fmla="*/ 1485975 w 1600275"/>
              <a:gd name="connsiteY257" fmla="*/ 672703 h 1200150"/>
              <a:gd name="connsiteX258" fmla="*/ 1475259 w 1600275"/>
              <a:gd name="connsiteY258" fmla="*/ 684609 h 1200150"/>
              <a:gd name="connsiteX259" fmla="*/ 1471687 w 1600275"/>
              <a:gd name="connsiteY259" fmla="*/ 686991 h 1200150"/>
              <a:gd name="connsiteX260" fmla="*/ 1468115 w 1600275"/>
              <a:gd name="connsiteY260" fmla="*/ 690563 h 1200150"/>
              <a:gd name="connsiteX261" fmla="*/ 1462162 w 1600275"/>
              <a:gd name="connsiteY261" fmla="*/ 694134 h 1200150"/>
              <a:gd name="connsiteX262" fmla="*/ 1458590 w 1600275"/>
              <a:gd name="connsiteY262" fmla="*/ 697706 h 1200150"/>
              <a:gd name="connsiteX263" fmla="*/ 1440731 w 1600275"/>
              <a:gd name="connsiteY263" fmla="*/ 709613 h 1200150"/>
              <a:gd name="connsiteX264" fmla="*/ 1431206 w 1600275"/>
              <a:gd name="connsiteY264" fmla="*/ 716756 h 1200150"/>
              <a:gd name="connsiteX265" fmla="*/ 1420490 w 1600275"/>
              <a:gd name="connsiteY265" fmla="*/ 726281 h 1200150"/>
              <a:gd name="connsiteX266" fmla="*/ 1419300 w 1600275"/>
              <a:gd name="connsiteY266" fmla="*/ 729853 h 1200150"/>
              <a:gd name="connsiteX267" fmla="*/ 1403822 w 1600275"/>
              <a:gd name="connsiteY267" fmla="*/ 742950 h 1200150"/>
              <a:gd name="connsiteX268" fmla="*/ 1397868 w 1600275"/>
              <a:gd name="connsiteY268" fmla="*/ 748903 h 1200150"/>
              <a:gd name="connsiteX269" fmla="*/ 1388343 w 1600275"/>
              <a:gd name="connsiteY269" fmla="*/ 756047 h 1200150"/>
              <a:gd name="connsiteX270" fmla="*/ 1372865 w 1600275"/>
              <a:gd name="connsiteY270" fmla="*/ 773906 h 1200150"/>
              <a:gd name="connsiteX271" fmla="*/ 1337147 w 1600275"/>
              <a:gd name="connsiteY271" fmla="*/ 809625 h 1200150"/>
              <a:gd name="connsiteX272" fmla="*/ 1324050 w 1600275"/>
              <a:gd name="connsiteY272" fmla="*/ 822722 h 1200150"/>
              <a:gd name="connsiteX273" fmla="*/ 1318097 w 1600275"/>
              <a:gd name="connsiteY273" fmla="*/ 829866 h 1200150"/>
              <a:gd name="connsiteX274" fmla="*/ 1310953 w 1600275"/>
              <a:gd name="connsiteY274" fmla="*/ 838200 h 1200150"/>
              <a:gd name="connsiteX275" fmla="*/ 1299047 w 1600275"/>
              <a:gd name="connsiteY275" fmla="*/ 851297 h 1200150"/>
              <a:gd name="connsiteX276" fmla="*/ 1288331 w 1600275"/>
              <a:gd name="connsiteY276" fmla="*/ 860822 h 1200150"/>
              <a:gd name="connsiteX277" fmla="*/ 1282378 w 1600275"/>
              <a:gd name="connsiteY277" fmla="*/ 867966 h 1200150"/>
              <a:gd name="connsiteX278" fmla="*/ 1268090 w 1600275"/>
              <a:gd name="connsiteY278" fmla="*/ 882253 h 1200150"/>
              <a:gd name="connsiteX279" fmla="*/ 1263328 w 1600275"/>
              <a:gd name="connsiteY279" fmla="*/ 888206 h 1200150"/>
              <a:gd name="connsiteX280" fmla="*/ 1256184 w 1600275"/>
              <a:gd name="connsiteY280" fmla="*/ 892969 h 1200150"/>
              <a:gd name="connsiteX281" fmla="*/ 1251422 w 1600275"/>
              <a:gd name="connsiteY281" fmla="*/ 897731 h 1200150"/>
              <a:gd name="connsiteX282" fmla="*/ 1245468 w 1600275"/>
              <a:gd name="connsiteY282" fmla="*/ 901303 h 1200150"/>
              <a:gd name="connsiteX283" fmla="*/ 1228800 w 1600275"/>
              <a:gd name="connsiteY283" fmla="*/ 917972 h 1200150"/>
              <a:gd name="connsiteX284" fmla="*/ 1221656 w 1600275"/>
              <a:gd name="connsiteY284" fmla="*/ 925116 h 1200150"/>
              <a:gd name="connsiteX285" fmla="*/ 1208559 w 1600275"/>
              <a:gd name="connsiteY285" fmla="*/ 934641 h 1200150"/>
              <a:gd name="connsiteX286" fmla="*/ 1206178 w 1600275"/>
              <a:gd name="connsiteY286" fmla="*/ 938213 h 1200150"/>
              <a:gd name="connsiteX287" fmla="*/ 1202606 w 1600275"/>
              <a:gd name="connsiteY287" fmla="*/ 940594 h 1200150"/>
              <a:gd name="connsiteX288" fmla="*/ 1196653 w 1600275"/>
              <a:gd name="connsiteY288" fmla="*/ 945356 h 1200150"/>
              <a:gd name="connsiteX289" fmla="*/ 1193081 w 1600275"/>
              <a:gd name="connsiteY289" fmla="*/ 948928 h 1200150"/>
              <a:gd name="connsiteX290" fmla="*/ 1187128 w 1600275"/>
              <a:gd name="connsiteY290" fmla="*/ 956072 h 1200150"/>
              <a:gd name="connsiteX291" fmla="*/ 1174031 w 1600275"/>
              <a:gd name="connsiteY291" fmla="*/ 963216 h 1200150"/>
              <a:gd name="connsiteX292" fmla="*/ 1162125 w 1600275"/>
              <a:gd name="connsiteY292" fmla="*/ 971550 h 1200150"/>
              <a:gd name="connsiteX293" fmla="*/ 1151409 w 1600275"/>
              <a:gd name="connsiteY293" fmla="*/ 979884 h 1200150"/>
              <a:gd name="connsiteX294" fmla="*/ 1144265 w 1600275"/>
              <a:gd name="connsiteY294" fmla="*/ 987028 h 1200150"/>
              <a:gd name="connsiteX295" fmla="*/ 1138312 w 1600275"/>
              <a:gd name="connsiteY295" fmla="*/ 991791 h 1200150"/>
              <a:gd name="connsiteX296" fmla="*/ 1121643 w 1600275"/>
              <a:gd name="connsiteY296" fmla="*/ 1001316 h 1200150"/>
              <a:gd name="connsiteX297" fmla="*/ 1114500 w 1600275"/>
              <a:gd name="connsiteY297" fmla="*/ 1008459 h 1200150"/>
              <a:gd name="connsiteX298" fmla="*/ 1108547 w 1600275"/>
              <a:gd name="connsiteY298" fmla="*/ 1009650 h 1200150"/>
              <a:gd name="connsiteX299" fmla="*/ 1095450 w 1600275"/>
              <a:gd name="connsiteY299" fmla="*/ 1016794 h 1200150"/>
              <a:gd name="connsiteX300" fmla="*/ 1088306 w 1600275"/>
              <a:gd name="connsiteY300" fmla="*/ 1021556 h 1200150"/>
              <a:gd name="connsiteX301" fmla="*/ 1075209 w 1600275"/>
              <a:gd name="connsiteY301" fmla="*/ 1032272 h 1200150"/>
              <a:gd name="connsiteX302" fmla="*/ 1065684 w 1600275"/>
              <a:gd name="connsiteY302" fmla="*/ 1034653 h 1200150"/>
              <a:gd name="connsiteX303" fmla="*/ 1052587 w 1600275"/>
              <a:gd name="connsiteY303" fmla="*/ 1044178 h 1200150"/>
              <a:gd name="connsiteX304" fmla="*/ 1049015 w 1600275"/>
              <a:gd name="connsiteY304" fmla="*/ 1048941 h 1200150"/>
              <a:gd name="connsiteX305" fmla="*/ 1043062 w 1600275"/>
              <a:gd name="connsiteY305" fmla="*/ 1050131 h 1200150"/>
              <a:gd name="connsiteX306" fmla="*/ 1033537 w 1600275"/>
              <a:gd name="connsiteY306" fmla="*/ 1054894 h 1200150"/>
              <a:gd name="connsiteX307" fmla="*/ 1022822 w 1600275"/>
              <a:gd name="connsiteY307" fmla="*/ 1062038 h 1200150"/>
              <a:gd name="connsiteX308" fmla="*/ 1013297 w 1600275"/>
              <a:gd name="connsiteY308" fmla="*/ 1070372 h 1200150"/>
              <a:gd name="connsiteX309" fmla="*/ 1008534 w 1600275"/>
              <a:gd name="connsiteY309" fmla="*/ 1072753 h 1200150"/>
              <a:gd name="connsiteX310" fmla="*/ 1001390 w 1600275"/>
              <a:gd name="connsiteY310" fmla="*/ 1076325 h 1200150"/>
              <a:gd name="connsiteX311" fmla="*/ 990675 w 1600275"/>
              <a:gd name="connsiteY311" fmla="*/ 1085850 h 1200150"/>
              <a:gd name="connsiteX312" fmla="*/ 964481 w 1600275"/>
              <a:gd name="connsiteY312" fmla="*/ 1094184 h 1200150"/>
              <a:gd name="connsiteX313" fmla="*/ 960909 w 1600275"/>
              <a:gd name="connsiteY313" fmla="*/ 1096566 h 1200150"/>
              <a:gd name="connsiteX314" fmla="*/ 933525 w 1600275"/>
              <a:gd name="connsiteY314" fmla="*/ 1102519 h 1200150"/>
              <a:gd name="connsiteX315" fmla="*/ 864468 w 1600275"/>
              <a:gd name="connsiteY315" fmla="*/ 1100138 h 1200150"/>
              <a:gd name="connsiteX316" fmla="*/ 825178 w 1600275"/>
              <a:gd name="connsiteY316" fmla="*/ 1092994 h 1200150"/>
              <a:gd name="connsiteX317" fmla="*/ 800175 w 1600275"/>
              <a:gd name="connsiteY317" fmla="*/ 1100138 h 1200150"/>
              <a:gd name="connsiteX318" fmla="*/ 787078 w 1600275"/>
              <a:gd name="connsiteY318" fmla="*/ 1104900 h 1200150"/>
              <a:gd name="connsiteX319" fmla="*/ 781125 w 1600275"/>
              <a:gd name="connsiteY319" fmla="*/ 1109663 h 1200150"/>
              <a:gd name="connsiteX320" fmla="*/ 777553 w 1600275"/>
              <a:gd name="connsiteY320" fmla="*/ 1112044 h 1200150"/>
              <a:gd name="connsiteX321" fmla="*/ 772790 w 1600275"/>
              <a:gd name="connsiteY321" fmla="*/ 1119188 h 1200150"/>
              <a:gd name="connsiteX322" fmla="*/ 768028 w 1600275"/>
              <a:gd name="connsiteY322" fmla="*/ 1126331 h 1200150"/>
              <a:gd name="connsiteX323" fmla="*/ 762075 w 1600275"/>
              <a:gd name="connsiteY323" fmla="*/ 1128713 h 1200150"/>
              <a:gd name="connsiteX324" fmla="*/ 754931 w 1600275"/>
              <a:gd name="connsiteY324" fmla="*/ 1129903 h 1200150"/>
              <a:gd name="connsiteX325" fmla="*/ 744215 w 1600275"/>
              <a:gd name="connsiteY325" fmla="*/ 1132284 h 1200150"/>
              <a:gd name="connsiteX326" fmla="*/ 737072 w 1600275"/>
              <a:gd name="connsiteY326" fmla="*/ 1134666 h 1200150"/>
              <a:gd name="connsiteX327" fmla="*/ 719212 w 1600275"/>
              <a:gd name="connsiteY327" fmla="*/ 1139428 h 1200150"/>
              <a:gd name="connsiteX328" fmla="*/ 708497 w 1600275"/>
              <a:gd name="connsiteY328" fmla="*/ 1143000 h 1200150"/>
              <a:gd name="connsiteX329" fmla="*/ 694209 w 1600275"/>
              <a:gd name="connsiteY329" fmla="*/ 1148953 h 1200150"/>
              <a:gd name="connsiteX330" fmla="*/ 654918 w 1600275"/>
              <a:gd name="connsiteY330" fmla="*/ 1152525 h 1200150"/>
              <a:gd name="connsiteX331" fmla="*/ 646584 w 1600275"/>
              <a:gd name="connsiteY331" fmla="*/ 1153716 h 1200150"/>
              <a:gd name="connsiteX332" fmla="*/ 637059 w 1600275"/>
              <a:gd name="connsiteY332" fmla="*/ 1154906 h 1200150"/>
              <a:gd name="connsiteX333" fmla="*/ 634678 w 1600275"/>
              <a:gd name="connsiteY333" fmla="*/ 1158478 h 1200150"/>
              <a:gd name="connsiteX334" fmla="*/ 631106 w 1600275"/>
              <a:gd name="connsiteY334" fmla="*/ 1159669 h 1200150"/>
              <a:gd name="connsiteX335" fmla="*/ 625153 w 1600275"/>
              <a:gd name="connsiteY335" fmla="*/ 1160859 h 1200150"/>
              <a:gd name="connsiteX336" fmla="*/ 620390 w 1600275"/>
              <a:gd name="connsiteY336" fmla="*/ 1162050 h 1200150"/>
              <a:gd name="connsiteX337" fmla="*/ 609675 w 1600275"/>
              <a:gd name="connsiteY337" fmla="*/ 1166813 h 1200150"/>
              <a:gd name="connsiteX338" fmla="*/ 596578 w 1600275"/>
              <a:gd name="connsiteY338" fmla="*/ 1172766 h 1200150"/>
              <a:gd name="connsiteX339" fmla="*/ 587053 w 1600275"/>
              <a:gd name="connsiteY339" fmla="*/ 1173956 h 1200150"/>
              <a:gd name="connsiteX340" fmla="*/ 573956 w 1600275"/>
              <a:gd name="connsiteY340" fmla="*/ 1177528 h 1200150"/>
              <a:gd name="connsiteX341" fmla="*/ 570384 w 1600275"/>
              <a:gd name="connsiteY341" fmla="*/ 1179909 h 1200150"/>
              <a:gd name="connsiteX342" fmla="*/ 562050 w 1600275"/>
              <a:gd name="connsiteY342" fmla="*/ 1183481 h 1200150"/>
              <a:gd name="connsiteX343" fmla="*/ 554906 w 1600275"/>
              <a:gd name="connsiteY343" fmla="*/ 1188244 h 1200150"/>
              <a:gd name="connsiteX344" fmla="*/ 547762 w 1600275"/>
              <a:gd name="connsiteY344" fmla="*/ 1189434 h 1200150"/>
              <a:gd name="connsiteX345" fmla="*/ 539428 w 1600275"/>
              <a:gd name="connsiteY345" fmla="*/ 1190625 h 1200150"/>
              <a:gd name="connsiteX346" fmla="*/ 529903 w 1600275"/>
              <a:gd name="connsiteY346" fmla="*/ 1193006 h 1200150"/>
              <a:gd name="connsiteX347" fmla="*/ 383456 w 1600275"/>
              <a:gd name="connsiteY347" fmla="*/ 1196578 h 1200150"/>
              <a:gd name="connsiteX348" fmla="*/ 367978 w 1600275"/>
              <a:gd name="connsiteY348" fmla="*/ 1197769 h 1200150"/>
              <a:gd name="connsiteX349" fmla="*/ 363215 w 1600275"/>
              <a:gd name="connsiteY349" fmla="*/ 1198959 h 1200150"/>
              <a:gd name="connsiteX350" fmla="*/ 352500 w 1600275"/>
              <a:gd name="connsiteY350" fmla="*/ 1200150 h 1200150"/>
              <a:gd name="connsiteX351" fmla="*/ 327497 w 1600275"/>
              <a:gd name="connsiteY351" fmla="*/ 1198959 h 1200150"/>
              <a:gd name="connsiteX352" fmla="*/ 315590 w 1600275"/>
              <a:gd name="connsiteY352" fmla="*/ 1196578 h 1200150"/>
              <a:gd name="connsiteX353" fmla="*/ 287015 w 1600275"/>
              <a:gd name="connsiteY353" fmla="*/ 1195388 h 1200150"/>
              <a:gd name="connsiteX354" fmla="*/ 262012 w 1600275"/>
              <a:gd name="connsiteY354" fmla="*/ 1193006 h 1200150"/>
              <a:gd name="connsiteX355" fmla="*/ 256059 w 1600275"/>
              <a:gd name="connsiteY355" fmla="*/ 1191816 h 1200150"/>
              <a:gd name="connsiteX356" fmla="*/ 246534 w 1600275"/>
              <a:gd name="connsiteY356" fmla="*/ 1190625 h 1200150"/>
              <a:gd name="connsiteX357" fmla="*/ 229865 w 1600275"/>
              <a:gd name="connsiteY357" fmla="*/ 1188244 h 1200150"/>
              <a:gd name="connsiteX358" fmla="*/ 226293 w 1600275"/>
              <a:gd name="connsiteY358" fmla="*/ 1187053 h 1200150"/>
              <a:gd name="connsiteX359" fmla="*/ 222722 w 1600275"/>
              <a:gd name="connsiteY359" fmla="*/ 1181100 h 1200150"/>
              <a:gd name="connsiteX360" fmla="*/ 219150 w 1600275"/>
              <a:gd name="connsiteY360" fmla="*/ 1177528 h 1200150"/>
              <a:gd name="connsiteX361" fmla="*/ 214387 w 1600275"/>
              <a:gd name="connsiteY361" fmla="*/ 1168003 h 1200150"/>
              <a:gd name="connsiteX362" fmla="*/ 212006 w 1600275"/>
              <a:gd name="connsiteY362" fmla="*/ 1162050 h 1200150"/>
              <a:gd name="connsiteX363" fmla="*/ 209625 w 1600275"/>
              <a:gd name="connsiteY363" fmla="*/ 1154906 h 1200150"/>
              <a:gd name="connsiteX364" fmla="*/ 207243 w 1600275"/>
              <a:gd name="connsiteY364" fmla="*/ 1151334 h 1200150"/>
              <a:gd name="connsiteX365" fmla="*/ 206053 w 1600275"/>
              <a:gd name="connsiteY365" fmla="*/ 1146572 h 1200150"/>
              <a:gd name="connsiteX366" fmla="*/ 203672 w 1600275"/>
              <a:gd name="connsiteY366" fmla="*/ 1143000 h 1200150"/>
              <a:gd name="connsiteX367" fmla="*/ 201290 w 1600275"/>
              <a:gd name="connsiteY367" fmla="*/ 1127522 h 1200150"/>
              <a:gd name="connsiteX368" fmla="*/ 198909 w 1600275"/>
              <a:gd name="connsiteY368" fmla="*/ 1123950 h 1200150"/>
              <a:gd name="connsiteX369" fmla="*/ 194147 w 1600275"/>
              <a:gd name="connsiteY369" fmla="*/ 1116806 h 1200150"/>
              <a:gd name="connsiteX370" fmla="*/ 187003 w 1600275"/>
              <a:gd name="connsiteY370" fmla="*/ 1103709 h 1200150"/>
              <a:gd name="connsiteX371" fmla="*/ 182240 w 1600275"/>
              <a:gd name="connsiteY371" fmla="*/ 1102519 h 1200150"/>
              <a:gd name="connsiteX372" fmla="*/ 178668 w 1600275"/>
              <a:gd name="connsiteY372" fmla="*/ 1098947 h 1200150"/>
              <a:gd name="connsiteX373" fmla="*/ 172715 w 1600275"/>
              <a:gd name="connsiteY373" fmla="*/ 1095375 h 1200150"/>
              <a:gd name="connsiteX374" fmla="*/ 170334 w 1600275"/>
              <a:gd name="connsiteY374" fmla="*/ 1091803 h 1200150"/>
              <a:gd name="connsiteX375" fmla="*/ 163190 w 1600275"/>
              <a:gd name="connsiteY375" fmla="*/ 1087041 h 1200150"/>
              <a:gd name="connsiteX376" fmla="*/ 159618 w 1600275"/>
              <a:gd name="connsiteY376" fmla="*/ 1084659 h 1200150"/>
              <a:gd name="connsiteX377" fmla="*/ 154856 w 1600275"/>
              <a:gd name="connsiteY377" fmla="*/ 1083469 h 1200150"/>
              <a:gd name="connsiteX378" fmla="*/ 152475 w 1600275"/>
              <a:gd name="connsiteY378" fmla="*/ 1078706 h 1200150"/>
              <a:gd name="connsiteX379" fmla="*/ 141759 w 1600275"/>
              <a:gd name="connsiteY379" fmla="*/ 1071563 h 1200150"/>
              <a:gd name="connsiteX380" fmla="*/ 133425 w 1600275"/>
              <a:gd name="connsiteY380" fmla="*/ 1067991 h 1200150"/>
              <a:gd name="connsiteX381" fmla="*/ 131043 w 1600275"/>
              <a:gd name="connsiteY381" fmla="*/ 1065609 h 1200150"/>
              <a:gd name="connsiteX382" fmla="*/ 123900 w 1600275"/>
              <a:gd name="connsiteY382" fmla="*/ 1062038 h 1200150"/>
              <a:gd name="connsiteX383" fmla="*/ 121518 w 1600275"/>
              <a:gd name="connsiteY383" fmla="*/ 1059656 h 1200150"/>
              <a:gd name="connsiteX384" fmla="*/ 113184 w 1600275"/>
              <a:gd name="connsiteY384" fmla="*/ 1057275 h 1200150"/>
              <a:gd name="connsiteX385" fmla="*/ 97706 w 1600275"/>
              <a:gd name="connsiteY385" fmla="*/ 1052513 h 1200150"/>
              <a:gd name="connsiteX386" fmla="*/ 83418 w 1600275"/>
              <a:gd name="connsiteY386" fmla="*/ 1051322 h 1200150"/>
              <a:gd name="connsiteX387" fmla="*/ 73893 w 1600275"/>
              <a:gd name="connsiteY387" fmla="*/ 1047750 h 1200150"/>
              <a:gd name="connsiteX388" fmla="*/ 66750 w 1600275"/>
              <a:gd name="connsiteY388" fmla="*/ 1045369 h 1200150"/>
              <a:gd name="connsiteX389" fmla="*/ 58415 w 1600275"/>
              <a:gd name="connsiteY389" fmla="*/ 1033463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1600275" h="1200150">
                <a:moveTo>
                  <a:pt x="58415" y="1033463"/>
                </a:moveTo>
                <a:cubicBezTo>
                  <a:pt x="56431" y="1031082"/>
                  <a:pt x="54557" y="1028604"/>
                  <a:pt x="52462" y="1026319"/>
                </a:cubicBezTo>
                <a:cubicBezTo>
                  <a:pt x="50186" y="1023836"/>
                  <a:pt x="47186" y="1021977"/>
                  <a:pt x="45318" y="1019175"/>
                </a:cubicBezTo>
                <a:cubicBezTo>
                  <a:pt x="39622" y="1010630"/>
                  <a:pt x="42580" y="1014055"/>
                  <a:pt x="36984" y="1008459"/>
                </a:cubicBezTo>
                <a:cubicBezTo>
                  <a:pt x="36587" y="1007269"/>
                  <a:pt x="36354" y="1006010"/>
                  <a:pt x="35793" y="1004888"/>
                </a:cubicBezTo>
                <a:cubicBezTo>
                  <a:pt x="34758" y="1002818"/>
                  <a:pt x="33053" y="1001094"/>
                  <a:pt x="32222" y="998934"/>
                </a:cubicBezTo>
                <a:cubicBezTo>
                  <a:pt x="31047" y="995879"/>
                  <a:pt x="29840" y="989409"/>
                  <a:pt x="29840" y="989409"/>
                </a:cubicBezTo>
                <a:cubicBezTo>
                  <a:pt x="29443" y="985440"/>
                  <a:pt x="28968" y="981479"/>
                  <a:pt x="28650" y="977503"/>
                </a:cubicBezTo>
                <a:cubicBezTo>
                  <a:pt x="27030" y="957251"/>
                  <a:pt x="30219" y="965166"/>
                  <a:pt x="25078" y="954881"/>
                </a:cubicBezTo>
                <a:cubicBezTo>
                  <a:pt x="24915" y="953576"/>
                  <a:pt x="24434" y="944679"/>
                  <a:pt x="22697" y="941784"/>
                </a:cubicBezTo>
                <a:cubicBezTo>
                  <a:pt x="22119" y="940821"/>
                  <a:pt x="21109" y="940197"/>
                  <a:pt x="20315" y="939403"/>
                </a:cubicBezTo>
                <a:cubicBezTo>
                  <a:pt x="18991" y="935429"/>
                  <a:pt x="18930" y="935549"/>
                  <a:pt x="17934" y="931069"/>
                </a:cubicBezTo>
                <a:cubicBezTo>
                  <a:pt x="17495" y="929094"/>
                  <a:pt x="17648" y="926926"/>
                  <a:pt x="16743" y="925116"/>
                </a:cubicBezTo>
                <a:cubicBezTo>
                  <a:pt x="15990" y="923610"/>
                  <a:pt x="14362" y="922735"/>
                  <a:pt x="13172" y="921544"/>
                </a:cubicBezTo>
                <a:cubicBezTo>
                  <a:pt x="7750" y="905282"/>
                  <a:pt x="13665" y="921901"/>
                  <a:pt x="8409" y="909638"/>
                </a:cubicBezTo>
                <a:cubicBezTo>
                  <a:pt x="7915" y="908484"/>
                  <a:pt x="7522" y="907284"/>
                  <a:pt x="7218" y="906066"/>
                </a:cubicBezTo>
                <a:cubicBezTo>
                  <a:pt x="6727" y="904103"/>
                  <a:pt x="6779" y="901992"/>
                  <a:pt x="6028" y="900113"/>
                </a:cubicBezTo>
                <a:cubicBezTo>
                  <a:pt x="5169" y="897964"/>
                  <a:pt x="3647" y="896144"/>
                  <a:pt x="2456" y="894159"/>
                </a:cubicBezTo>
                <a:cubicBezTo>
                  <a:pt x="-335" y="880210"/>
                  <a:pt x="75" y="883859"/>
                  <a:pt x="75" y="859631"/>
                </a:cubicBezTo>
                <a:cubicBezTo>
                  <a:pt x="75" y="844340"/>
                  <a:pt x="-832" y="832582"/>
                  <a:pt x="3647" y="819150"/>
                </a:cubicBezTo>
                <a:cubicBezTo>
                  <a:pt x="6496" y="802044"/>
                  <a:pt x="2654" y="819083"/>
                  <a:pt x="7218" y="808434"/>
                </a:cubicBezTo>
                <a:cubicBezTo>
                  <a:pt x="9049" y="804161"/>
                  <a:pt x="7903" y="802243"/>
                  <a:pt x="9600" y="797719"/>
                </a:cubicBezTo>
                <a:cubicBezTo>
                  <a:pt x="10043" y="796537"/>
                  <a:pt x="15336" y="789687"/>
                  <a:pt x="15553" y="789384"/>
                </a:cubicBezTo>
                <a:cubicBezTo>
                  <a:pt x="16385" y="788220"/>
                  <a:pt x="17224" y="787055"/>
                  <a:pt x="17934" y="785813"/>
                </a:cubicBezTo>
                <a:cubicBezTo>
                  <a:pt x="18815" y="784272"/>
                  <a:pt x="19179" y="782414"/>
                  <a:pt x="20315" y="781050"/>
                </a:cubicBezTo>
                <a:cubicBezTo>
                  <a:pt x="21231" y="779951"/>
                  <a:pt x="22696" y="779463"/>
                  <a:pt x="23887" y="778669"/>
                </a:cubicBezTo>
                <a:cubicBezTo>
                  <a:pt x="26720" y="770173"/>
                  <a:pt x="22702" y="780448"/>
                  <a:pt x="28650" y="771525"/>
                </a:cubicBezTo>
                <a:cubicBezTo>
                  <a:pt x="29346" y="770481"/>
                  <a:pt x="29279" y="769076"/>
                  <a:pt x="29840" y="767953"/>
                </a:cubicBezTo>
                <a:cubicBezTo>
                  <a:pt x="30480" y="766673"/>
                  <a:pt x="31428" y="765572"/>
                  <a:pt x="32222" y="764381"/>
                </a:cubicBezTo>
                <a:cubicBezTo>
                  <a:pt x="32619" y="762794"/>
                  <a:pt x="33057" y="761216"/>
                  <a:pt x="33412" y="759619"/>
                </a:cubicBezTo>
                <a:cubicBezTo>
                  <a:pt x="33851" y="757644"/>
                  <a:pt x="34071" y="755618"/>
                  <a:pt x="34603" y="753666"/>
                </a:cubicBezTo>
                <a:cubicBezTo>
                  <a:pt x="35263" y="751244"/>
                  <a:pt x="35592" y="748611"/>
                  <a:pt x="36984" y="746522"/>
                </a:cubicBezTo>
                <a:lnTo>
                  <a:pt x="39365" y="742950"/>
                </a:lnTo>
                <a:cubicBezTo>
                  <a:pt x="39555" y="741430"/>
                  <a:pt x="41011" y="728734"/>
                  <a:pt x="41747" y="726281"/>
                </a:cubicBezTo>
                <a:cubicBezTo>
                  <a:pt x="42257" y="724581"/>
                  <a:pt x="43334" y="723106"/>
                  <a:pt x="44128" y="721519"/>
                </a:cubicBezTo>
                <a:cubicBezTo>
                  <a:pt x="44525" y="719931"/>
                  <a:pt x="45049" y="718370"/>
                  <a:pt x="45318" y="716756"/>
                </a:cubicBezTo>
                <a:cubicBezTo>
                  <a:pt x="45844" y="713600"/>
                  <a:pt x="45667" y="710318"/>
                  <a:pt x="46509" y="707231"/>
                </a:cubicBezTo>
                <a:cubicBezTo>
                  <a:pt x="46886" y="705850"/>
                  <a:pt x="48309" y="704967"/>
                  <a:pt x="48890" y="703659"/>
                </a:cubicBezTo>
                <a:cubicBezTo>
                  <a:pt x="49910" y="701365"/>
                  <a:pt x="50478" y="698897"/>
                  <a:pt x="51272" y="696516"/>
                </a:cubicBezTo>
                <a:cubicBezTo>
                  <a:pt x="51669" y="695325"/>
                  <a:pt x="51901" y="694067"/>
                  <a:pt x="52462" y="692944"/>
                </a:cubicBezTo>
                <a:lnTo>
                  <a:pt x="54843" y="688181"/>
                </a:lnTo>
                <a:cubicBezTo>
                  <a:pt x="55296" y="685915"/>
                  <a:pt x="56004" y="681098"/>
                  <a:pt x="57225" y="678656"/>
                </a:cubicBezTo>
                <a:cubicBezTo>
                  <a:pt x="57865" y="677376"/>
                  <a:pt x="58812" y="676275"/>
                  <a:pt x="59606" y="675084"/>
                </a:cubicBezTo>
                <a:cubicBezTo>
                  <a:pt x="60003" y="673100"/>
                  <a:pt x="60306" y="671094"/>
                  <a:pt x="60797" y="669131"/>
                </a:cubicBezTo>
                <a:cubicBezTo>
                  <a:pt x="61101" y="667913"/>
                  <a:pt x="61683" y="666777"/>
                  <a:pt x="61987" y="665559"/>
                </a:cubicBezTo>
                <a:cubicBezTo>
                  <a:pt x="62478" y="663596"/>
                  <a:pt x="62538" y="661526"/>
                  <a:pt x="63178" y="659606"/>
                </a:cubicBezTo>
                <a:cubicBezTo>
                  <a:pt x="63739" y="657922"/>
                  <a:pt x="64936" y="656506"/>
                  <a:pt x="65559" y="654844"/>
                </a:cubicBezTo>
                <a:cubicBezTo>
                  <a:pt x="66134" y="653312"/>
                  <a:pt x="66395" y="651679"/>
                  <a:pt x="66750" y="650081"/>
                </a:cubicBezTo>
                <a:cubicBezTo>
                  <a:pt x="67189" y="648106"/>
                  <a:pt x="67035" y="645938"/>
                  <a:pt x="67940" y="644128"/>
                </a:cubicBezTo>
                <a:cubicBezTo>
                  <a:pt x="69077" y="641855"/>
                  <a:pt x="71115" y="640159"/>
                  <a:pt x="72703" y="638175"/>
                </a:cubicBezTo>
                <a:cubicBezTo>
                  <a:pt x="73100" y="636984"/>
                  <a:pt x="73332" y="635726"/>
                  <a:pt x="73893" y="634603"/>
                </a:cubicBezTo>
                <a:cubicBezTo>
                  <a:pt x="75154" y="632080"/>
                  <a:pt x="79874" y="626532"/>
                  <a:pt x="81037" y="625078"/>
                </a:cubicBezTo>
                <a:cubicBezTo>
                  <a:pt x="82005" y="622174"/>
                  <a:pt x="82302" y="620241"/>
                  <a:pt x="84609" y="617934"/>
                </a:cubicBezTo>
                <a:cubicBezTo>
                  <a:pt x="85621" y="616922"/>
                  <a:pt x="87111" y="616504"/>
                  <a:pt x="88181" y="615553"/>
                </a:cubicBezTo>
                <a:cubicBezTo>
                  <a:pt x="90698" y="613316"/>
                  <a:pt x="92523" y="610277"/>
                  <a:pt x="95325" y="608409"/>
                </a:cubicBezTo>
                <a:lnTo>
                  <a:pt x="102468" y="603647"/>
                </a:lnTo>
                <a:cubicBezTo>
                  <a:pt x="103262" y="602456"/>
                  <a:pt x="103838" y="601087"/>
                  <a:pt x="104850" y="600075"/>
                </a:cubicBezTo>
                <a:cubicBezTo>
                  <a:pt x="110111" y="594815"/>
                  <a:pt x="118462" y="596977"/>
                  <a:pt x="125090" y="596503"/>
                </a:cubicBezTo>
                <a:cubicBezTo>
                  <a:pt x="126281" y="595709"/>
                  <a:pt x="127382" y="594762"/>
                  <a:pt x="128662" y="594122"/>
                </a:cubicBezTo>
                <a:cubicBezTo>
                  <a:pt x="131384" y="592761"/>
                  <a:pt x="137036" y="591996"/>
                  <a:pt x="139378" y="591741"/>
                </a:cubicBezTo>
                <a:lnTo>
                  <a:pt x="187003" y="586978"/>
                </a:lnTo>
                <a:cubicBezTo>
                  <a:pt x="191410" y="586460"/>
                  <a:pt x="195699" y="585165"/>
                  <a:pt x="200100" y="584597"/>
                </a:cubicBezTo>
                <a:cubicBezTo>
                  <a:pt x="208011" y="583576"/>
                  <a:pt x="215977" y="583037"/>
                  <a:pt x="223912" y="582216"/>
                </a:cubicBezTo>
                <a:cubicBezTo>
                  <a:pt x="232322" y="581346"/>
                  <a:pt x="239176" y="580368"/>
                  <a:pt x="247725" y="579834"/>
                </a:cubicBezTo>
                <a:lnTo>
                  <a:pt x="291778" y="577453"/>
                </a:lnTo>
                <a:cubicBezTo>
                  <a:pt x="295350" y="577056"/>
                  <a:pt x="298991" y="577071"/>
                  <a:pt x="302493" y="576263"/>
                </a:cubicBezTo>
                <a:cubicBezTo>
                  <a:pt x="304223" y="575864"/>
                  <a:pt x="305624" y="574580"/>
                  <a:pt x="307256" y="573881"/>
                </a:cubicBezTo>
                <a:cubicBezTo>
                  <a:pt x="313949" y="571013"/>
                  <a:pt x="307566" y="574509"/>
                  <a:pt x="315590" y="571500"/>
                </a:cubicBezTo>
                <a:cubicBezTo>
                  <a:pt x="326663" y="567348"/>
                  <a:pt x="312957" y="570352"/>
                  <a:pt x="327497" y="567928"/>
                </a:cubicBezTo>
                <a:cubicBezTo>
                  <a:pt x="335984" y="563685"/>
                  <a:pt x="328581" y="566758"/>
                  <a:pt x="340593" y="564356"/>
                </a:cubicBezTo>
                <a:cubicBezTo>
                  <a:pt x="343802" y="563714"/>
                  <a:pt x="346918" y="562661"/>
                  <a:pt x="350118" y="561975"/>
                </a:cubicBezTo>
                <a:cubicBezTo>
                  <a:pt x="361378" y="559562"/>
                  <a:pt x="354137" y="562248"/>
                  <a:pt x="367978" y="558403"/>
                </a:cubicBezTo>
                <a:cubicBezTo>
                  <a:pt x="371606" y="557395"/>
                  <a:pt x="375121" y="556021"/>
                  <a:pt x="378693" y="554831"/>
                </a:cubicBezTo>
                <a:lnTo>
                  <a:pt x="382265" y="553641"/>
                </a:lnTo>
                <a:cubicBezTo>
                  <a:pt x="388870" y="547036"/>
                  <a:pt x="378108" y="557087"/>
                  <a:pt x="391790" y="548878"/>
                </a:cubicBezTo>
                <a:cubicBezTo>
                  <a:pt x="399813" y="544064"/>
                  <a:pt x="395460" y="545686"/>
                  <a:pt x="404887" y="544116"/>
                </a:cubicBezTo>
                <a:cubicBezTo>
                  <a:pt x="422584" y="538217"/>
                  <a:pt x="414185" y="539907"/>
                  <a:pt x="429890" y="538163"/>
                </a:cubicBezTo>
                <a:cubicBezTo>
                  <a:pt x="436010" y="536803"/>
                  <a:pt x="447832" y="534029"/>
                  <a:pt x="453703" y="533400"/>
                </a:cubicBezTo>
                <a:cubicBezTo>
                  <a:pt x="460423" y="532680"/>
                  <a:pt x="467196" y="532606"/>
                  <a:pt x="473943" y="532209"/>
                </a:cubicBezTo>
                <a:cubicBezTo>
                  <a:pt x="493397" y="525725"/>
                  <a:pt x="468975" y="533452"/>
                  <a:pt x="488231" y="528638"/>
                </a:cubicBezTo>
                <a:cubicBezTo>
                  <a:pt x="493704" y="527270"/>
                  <a:pt x="499166" y="524194"/>
                  <a:pt x="504900" y="523875"/>
                </a:cubicBezTo>
                <a:lnTo>
                  <a:pt x="547762" y="521494"/>
                </a:lnTo>
                <a:cubicBezTo>
                  <a:pt x="552137" y="521215"/>
                  <a:pt x="556522" y="520941"/>
                  <a:pt x="560859" y="520303"/>
                </a:cubicBezTo>
                <a:cubicBezTo>
                  <a:pt x="591116" y="515854"/>
                  <a:pt x="581094" y="517274"/>
                  <a:pt x="604912" y="510778"/>
                </a:cubicBezTo>
                <a:cubicBezTo>
                  <a:pt x="608069" y="509917"/>
                  <a:pt x="611251" y="509146"/>
                  <a:pt x="614437" y="508397"/>
                </a:cubicBezTo>
                <a:cubicBezTo>
                  <a:pt x="617999" y="507559"/>
                  <a:pt x="621627" y="506995"/>
                  <a:pt x="625153" y="506016"/>
                </a:cubicBezTo>
                <a:cubicBezTo>
                  <a:pt x="646004" y="500224"/>
                  <a:pt x="628516" y="504909"/>
                  <a:pt x="640631" y="500063"/>
                </a:cubicBezTo>
                <a:cubicBezTo>
                  <a:pt x="642962" y="499131"/>
                  <a:pt x="645686" y="499073"/>
                  <a:pt x="647775" y="497681"/>
                </a:cubicBezTo>
                <a:cubicBezTo>
                  <a:pt x="652708" y="494392"/>
                  <a:pt x="649959" y="495647"/>
                  <a:pt x="656109" y="494109"/>
                </a:cubicBezTo>
                <a:cubicBezTo>
                  <a:pt x="663517" y="489665"/>
                  <a:pt x="663998" y="488948"/>
                  <a:pt x="673968" y="485775"/>
                </a:cubicBezTo>
                <a:cubicBezTo>
                  <a:pt x="678646" y="484286"/>
                  <a:pt x="683573" y="483675"/>
                  <a:pt x="688256" y="482203"/>
                </a:cubicBezTo>
                <a:cubicBezTo>
                  <a:pt x="697476" y="479305"/>
                  <a:pt x="706232" y="474891"/>
                  <a:pt x="715640" y="472678"/>
                </a:cubicBezTo>
                <a:cubicBezTo>
                  <a:pt x="730191" y="469255"/>
                  <a:pt x="738650" y="467601"/>
                  <a:pt x="752550" y="463153"/>
                </a:cubicBezTo>
                <a:cubicBezTo>
                  <a:pt x="759587" y="460901"/>
                  <a:pt x="767168" y="457916"/>
                  <a:pt x="773981" y="454819"/>
                </a:cubicBezTo>
                <a:cubicBezTo>
                  <a:pt x="775597" y="454085"/>
                  <a:pt x="777112" y="453137"/>
                  <a:pt x="778743" y="452438"/>
                </a:cubicBezTo>
                <a:cubicBezTo>
                  <a:pt x="779897" y="451944"/>
                  <a:pt x="781218" y="451857"/>
                  <a:pt x="782315" y="451247"/>
                </a:cubicBezTo>
                <a:cubicBezTo>
                  <a:pt x="784817" y="449857"/>
                  <a:pt x="786899" y="447764"/>
                  <a:pt x="789459" y="446484"/>
                </a:cubicBezTo>
                <a:cubicBezTo>
                  <a:pt x="791047" y="445690"/>
                  <a:pt x="792717" y="445044"/>
                  <a:pt x="794222" y="444103"/>
                </a:cubicBezTo>
                <a:cubicBezTo>
                  <a:pt x="806587" y="436375"/>
                  <a:pt x="791678" y="444183"/>
                  <a:pt x="803747" y="438150"/>
                </a:cubicBezTo>
                <a:cubicBezTo>
                  <a:pt x="811777" y="430119"/>
                  <a:pt x="807695" y="432070"/>
                  <a:pt x="814462" y="429816"/>
                </a:cubicBezTo>
                <a:cubicBezTo>
                  <a:pt x="816219" y="427180"/>
                  <a:pt x="817664" y="424506"/>
                  <a:pt x="820415" y="422672"/>
                </a:cubicBezTo>
                <a:cubicBezTo>
                  <a:pt x="821459" y="421976"/>
                  <a:pt x="822796" y="421878"/>
                  <a:pt x="823987" y="421481"/>
                </a:cubicBezTo>
                <a:cubicBezTo>
                  <a:pt x="825178" y="420290"/>
                  <a:pt x="826158" y="418843"/>
                  <a:pt x="827559" y="417909"/>
                </a:cubicBezTo>
                <a:cubicBezTo>
                  <a:pt x="828603" y="417213"/>
                  <a:pt x="830151" y="417503"/>
                  <a:pt x="831131" y="416719"/>
                </a:cubicBezTo>
                <a:cubicBezTo>
                  <a:pt x="832248" y="415825"/>
                  <a:pt x="832426" y="414078"/>
                  <a:pt x="833512" y="413147"/>
                </a:cubicBezTo>
                <a:cubicBezTo>
                  <a:pt x="835269" y="411641"/>
                  <a:pt x="837513" y="410817"/>
                  <a:pt x="839465" y="409575"/>
                </a:cubicBezTo>
                <a:cubicBezTo>
                  <a:pt x="848471" y="403844"/>
                  <a:pt x="843535" y="405838"/>
                  <a:pt x="850181" y="403622"/>
                </a:cubicBezTo>
                <a:cubicBezTo>
                  <a:pt x="850975" y="402034"/>
                  <a:pt x="851307" y="400114"/>
                  <a:pt x="852562" y="398859"/>
                </a:cubicBezTo>
                <a:cubicBezTo>
                  <a:pt x="853817" y="397604"/>
                  <a:pt x="855881" y="397510"/>
                  <a:pt x="857325" y="396478"/>
                </a:cubicBezTo>
                <a:cubicBezTo>
                  <a:pt x="858695" y="395499"/>
                  <a:pt x="859819" y="394200"/>
                  <a:pt x="860897" y="392906"/>
                </a:cubicBezTo>
                <a:cubicBezTo>
                  <a:pt x="864520" y="388558"/>
                  <a:pt x="861903" y="389611"/>
                  <a:pt x="866850" y="385763"/>
                </a:cubicBezTo>
                <a:cubicBezTo>
                  <a:pt x="869109" y="384006"/>
                  <a:pt x="871969" y="383024"/>
                  <a:pt x="873993" y="381000"/>
                </a:cubicBezTo>
                <a:cubicBezTo>
                  <a:pt x="876808" y="378185"/>
                  <a:pt x="878764" y="375892"/>
                  <a:pt x="882328" y="373856"/>
                </a:cubicBezTo>
                <a:cubicBezTo>
                  <a:pt x="883418" y="373233"/>
                  <a:pt x="884709" y="373063"/>
                  <a:pt x="885900" y="372666"/>
                </a:cubicBezTo>
                <a:cubicBezTo>
                  <a:pt x="887091" y="371475"/>
                  <a:pt x="888143" y="370128"/>
                  <a:pt x="889472" y="369094"/>
                </a:cubicBezTo>
                <a:cubicBezTo>
                  <a:pt x="891731" y="367337"/>
                  <a:pt x="896615" y="364331"/>
                  <a:pt x="896615" y="364331"/>
                </a:cubicBezTo>
                <a:cubicBezTo>
                  <a:pt x="902564" y="355410"/>
                  <a:pt x="898721" y="358251"/>
                  <a:pt x="907331" y="354806"/>
                </a:cubicBezTo>
                <a:cubicBezTo>
                  <a:pt x="908522" y="353615"/>
                  <a:pt x="909969" y="352635"/>
                  <a:pt x="910903" y="351234"/>
                </a:cubicBezTo>
                <a:cubicBezTo>
                  <a:pt x="911599" y="350190"/>
                  <a:pt x="911206" y="348550"/>
                  <a:pt x="912093" y="347663"/>
                </a:cubicBezTo>
                <a:cubicBezTo>
                  <a:pt x="912980" y="346776"/>
                  <a:pt x="914474" y="346869"/>
                  <a:pt x="915665" y="346472"/>
                </a:cubicBezTo>
                <a:cubicBezTo>
                  <a:pt x="918046" y="344091"/>
                  <a:pt x="920788" y="342022"/>
                  <a:pt x="922809" y="339328"/>
                </a:cubicBezTo>
                <a:cubicBezTo>
                  <a:pt x="924000" y="337741"/>
                  <a:pt x="924978" y="335969"/>
                  <a:pt x="926381" y="334566"/>
                </a:cubicBezTo>
                <a:cubicBezTo>
                  <a:pt x="927784" y="333163"/>
                  <a:pt x="929740" y="332397"/>
                  <a:pt x="931143" y="330994"/>
                </a:cubicBezTo>
                <a:cubicBezTo>
                  <a:pt x="936528" y="325609"/>
                  <a:pt x="930144" y="328549"/>
                  <a:pt x="937097" y="326231"/>
                </a:cubicBezTo>
                <a:cubicBezTo>
                  <a:pt x="937891" y="324247"/>
                  <a:pt x="938379" y="322111"/>
                  <a:pt x="939478" y="320278"/>
                </a:cubicBezTo>
                <a:cubicBezTo>
                  <a:pt x="941659" y="316643"/>
                  <a:pt x="944851" y="313714"/>
                  <a:pt x="947812" y="310753"/>
                </a:cubicBezTo>
                <a:cubicBezTo>
                  <a:pt x="948209" y="309562"/>
                  <a:pt x="948307" y="308225"/>
                  <a:pt x="949003" y="307181"/>
                </a:cubicBezTo>
                <a:cubicBezTo>
                  <a:pt x="951966" y="302736"/>
                  <a:pt x="952551" y="304425"/>
                  <a:pt x="956147" y="301228"/>
                </a:cubicBezTo>
                <a:cubicBezTo>
                  <a:pt x="958664" y="298991"/>
                  <a:pt x="960909" y="296465"/>
                  <a:pt x="963290" y="294084"/>
                </a:cubicBezTo>
                <a:cubicBezTo>
                  <a:pt x="964481" y="292893"/>
                  <a:pt x="965928" y="291914"/>
                  <a:pt x="966862" y="290513"/>
                </a:cubicBezTo>
                <a:cubicBezTo>
                  <a:pt x="969203" y="287001"/>
                  <a:pt x="969377" y="286234"/>
                  <a:pt x="972815" y="283369"/>
                </a:cubicBezTo>
                <a:cubicBezTo>
                  <a:pt x="973914" y="282453"/>
                  <a:pt x="975196" y="281782"/>
                  <a:pt x="976387" y="280988"/>
                </a:cubicBezTo>
                <a:cubicBezTo>
                  <a:pt x="977578" y="279400"/>
                  <a:pt x="978806" y="277840"/>
                  <a:pt x="979959" y="276225"/>
                </a:cubicBezTo>
                <a:cubicBezTo>
                  <a:pt x="981956" y="273429"/>
                  <a:pt x="982879" y="271102"/>
                  <a:pt x="985912" y="269081"/>
                </a:cubicBezTo>
                <a:cubicBezTo>
                  <a:pt x="986956" y="268385"/>
                  <a:pt x="988293" y="268288"/>
                  <a:pt x="989484" y="267891"/>
                </a:cubicBezTo>
                <a:cubicBezTo>
                  <a:pt x="1000873" y="256502"/>
                  <a:pt x="987358" y="271081"/>
                  <a:pt x="994247" y="260747"/>
                </a:cubicBezTo>
                <a:cubicBezTo>
                  <a:pt x="995181" y="259346"/>
                  <a:pt x="996740" y="258468"/>
                  <a:pt x="997818" y="257175"/>
                </a:cubicBezTo>
                <a:cubicBezTo>
                  <a:pt x="998734" y="256076"/>
                  <a:pt x="999249" y="254673"/>
                  <a:pt x="1000200" y="253603"/>
                </a:cubicBezTo>
                <a:cubicBezTo>
                  <a:pt x="1000233" y="253566"/>
                  <a:pt x="1009112" y="244691"/>
                  <a:pt x="1010915" y="242888"/>
                </a:cubicBezTo>
                <a:cubicBezTo>
                  <a:pt x="1012503" y="241300"/>
                  <a:pt x="1014275" y="239878"/>
                  <a:pt x="1015678" y="238125"/>
                </a:cubicBezTo>
                <a:cubicBezTo>
                  <a:pt x="1017265" y="236141"/>
                  <a:pt x="1018731" y="234052"/>
                  <a:pt x="1020440" y="232172"/>
                </a:cubicBezTo>
                <a:cubicBezTo>
                  <a:pt x="1022705" y="229680"/>
                  <a:pt x="1025716" y="227830"/>
                  <a:pt x="1027584" y="225028"/>
                </a:cubicBezTo>
                <a:cubicBezTo>
                  <a:pt x="1031949" y="218479"/>
                  <a:pt x="1027584" y="224036"/>
                  <a:pt x="1033537" y="219075"/>
                </a:cubicBezTo>
                <a:cubicBezTo>
                  <a:pt x="1042705" y="211436"/>
                  <a:pt x="1031813" y="219033"/>
                  <a:pt x="1040681" y="213122"/>
                </a:cubicBezTo>
                <a:cubicBezTo>
                  <a:pt x="1041872" y="211534"/>
                  <a:pt x="1042850" y="209762"/>
                  <a:pt x="1044253" y="208359"/>
                </a:cubicBezTo>
                <a:cubicBezTo>
                  <a:pt x="1045265" y="207347"/>
                  <a:pt x="1046756" y="206929"/>
                  <a:pt x="1047825" y="205978"/>
                </a:cubicBezTo>
                <a:cubicBezTo>
                  <a:pt x="1050342" y="203741"/>
                  <a:pt x="1052587" y="201215"/>
                  <a:pt x="1054968" y="198834"/>
                </a:cubicBezTo>
                <a:cubicBezTo>
                  <a:pt x="1056159" y="197643"/>
                  <a:pt x="1057606" y="196664"/>
                  <a:pt x="1058540" y="195263"/>
                </a:cubicBezTo>
                <a:cubicBezTo>
                  <a:pt x="1059334" y="194072"/>
                  <a:pt x="1059805" y="192585"/>
                  <a:pt x="1060922" y="191691"/>
                </a:cubicBezTo>
                <a:cubicBezTo>
                  <a:pt x="1061902" y="190907"/>
                  <a:pt x="1063303" y="190897"/>
                  <a:pt x="1064493" y="190500"/>
                </a:cubicBezTo>
                <a:cubicBezTo>
                  <a:pt x="1068742" y="184128"/>
                  <a:pt x="1065865" y="187937"/>
                  <a:pt x="1074018" y="179784"/>
                </a:cubicBezTo>
                <a:cubicBezTo>
                  <a:pt x="1074812" y="178990"/>
                  <a:pt x="1075822" y="178366"/>
                  <a:pt x="1076400" y="177403"/>
                </a:cubicBezTo>
                <a:cubicBezTo>
                  <a:pt x="1077591" y="175419"/>
                  <a:pt x="1078507" y="173241"/>
                  <a:pt x="1079972" y="171450"/>
                </a:cubicBezTo>
                <a:cubicBezTo>
                  <a:pt x="1082104" y="168844"/>
                  <a:pt x="1084313" y="166174"/>
                  <a:pt x="1087115" y="164306"/>
                </a:cubicBezTo>
                <a:lnTo>
                  <a:pt x="1094259" y="159544"/>
                </a:lnTo>
                <a:cubicBezTo>
                  <a:pt x="1095227" y="156640"/>
                  <a:pt x="1095524" y="154707"/>
                  <a:pt x="1097831" y="152400"/>
                </a:cubicBezTo>
                <a:cubicBezTo>
                  <a:pt x="1098843" y="151388"/>
                  <a:pt x="1100212" y="150813"/>
                  <a:pt x="1101403" y="150019"/>
                </a:cubicBezTo>
                <a:cubicBezTo>
                  <a:pt x="1102197" y="148828"/>
                  <a:pt x="1103144" y="147727"/>
                  <a:pt x="1103784" y="146447"/>
                </a:cubicBezTo>
                <a:cubicBezTo>
                  <a:pt x="1104345" y="145324"/>
                  <a:pt x="1104088" y="143762"/>
                  <a:pt x="1104975" y="142875"/>
                </a:cubicBezTo>
                <a:cubicBezTo>
                  <a:pt x="1105862" y="141988"/>
                  <a:pt x="1107356" y="142081"/>
                  <a:pt x="1108547" y="141684"/>
                </a:cubicBezTo>
                <a:cubicBezTo>
                  <a:pt x="1112797" y="135310"/>
                  <a:pt x="1109915" y="139127"/>
                  <a:pt x="1118072" y="130969"/>
                </a:cubicBezTo>
                <a:lnTo>
                  <a:pt x="1132359" y="116681"/>
                </a:lnTo>
                <a:lnTo>
                  <a:pt x="1141884" y="107156"/>
                </a:lnTo>
                <a:lnTo>
                  <a:pt x="1145456" y="103584"/>
                </a:lnTo>
                <a:cubicBezTo>
                  <a:pt x="1148633" y="94059"/>
                  <a:pt x="1143868" y="105173"/>
                  <a:pt x="1150218" y="98822"/>
                </a:cubicBezTo>
                <a:cubicBezTo>
                  <a:pt x="1151105" y="97934"/>
                  <a:pt x="1150713" y="96294"/>
                  <a:pt x="1151409" y="95250"/>
                </a:cubicBezTo>
                <a:cubicBezTo>
                  <a:pt x="1152343" y="93849"/>
                  <a:pt x="1153885" y="92956"/>
                  <a:pt x="1154981" y="91678"/>
                </a:cubicBezTo>
                <a:cubicBezTo>
                  <a:pt x="1156272" y="90171"/>
                  <a:pt x="1157452" y="88567"/>
                  <a:pt x="1158553" y="86916"/>
                </a:cubicBezTo>
                <a:cubicBezTo>
                  <a:pt x="1159837" y="84991"/>
                  <a:pt x="1160619" y="82720"/>
                  <a:pt x="1162125" y="80963"/>
                </a:cubicBezTo>
                <a:cubicBezTo>
                  <a:pt x="1163056" y="79876"/>
                  <a:pt x="1164598" y="79497"/>
                  <a:pt x="1165697" y="78581"/>
                </a:cubicBezTo>
                <a:cubicBezTo>
                  <a:pt x="1166990" y="77503"/>
                  <a:pt x="1168078" y="76200"/>
                  <a:pt x="1169268" y="75009"/>
                </a:cubicBezTo>
                <a:cubicBezTo>
                  <a:pt x="1172100" y="66517"/>
                  <a:pt x="1168084" y="76786"/>
                  <a:pt x="1174031" y="67866"/>
                </a:cubicBezTo>
                <a:cubicBezTo>
                  <a:pt x="1174727" y="66822"/>
                  <a:pt x="1174599" y="65384"/>
                  <a:pt x="1175222" y="64294"/>
                </a:cubicBezTo>
                <a:cubicBezTo>
                  <a:pt x="1176206" y="62571"/>
                  <a:pt x="1177603" y="61119"/>
                  <a:pt x="1178793" y="59531"/>
                </a:cubicBezTo>
                <a:cubicBezTo>
                  <a:pt x="1179175" y="58004"/>
                  <a:pt x="1180321" y="52906"/>
                  <a:pt x="1181175" y="51197"/>
                </a:cubicBezTo>
                <a:cubicBezTo>
                  <a:pt x="1181815" y="49917"/>
                  <a:pt x="1182798" y="48838"/>
                  <a:pt x="1183556" y="47625"/>
                </a:cubicBezTo>
                <a:cubicBezTo>
                  <a:pt x="1184782" y="45663"/>
                  <a:pt x="1185937" y="43656"/>
                  <a:pt x="1187128" y="41672"/>
                </a:cubicBezTo>
                <a:cubicBezTo>
                  <a:pt x="1187525" y="39688"/>
                  <a:pt x="1187314" y="37476"/>
                  <a:pt x="1188318" y="35719"/>
                </a:cubicBezTo>
                <a:cubicBezTo>
                  <a:pt x="1189028" y="34477"/>
                  <a:pt x="1190791" y="34254"/>
                  <a:pt x="1191890" y="33338"/>
                </a:cubicBezTo>
                <a:cubicBezTo>
                  <a:pt x="1193184" y="32260"/>
                  <a:pt x="1194366" y="31045"/>
                  <a:pt x="1195462" y="29766"/>
                </a:cubicBezTo>
                <a:cubicBezTo>
                  <a:pt x="1196753" y="28259"/>
                  <a:pt x="1197896" y="26629"/>
                  <a:pt x="1199034" y="25003"/>
                </a:cubicBezTo>
                <a:cubicBezTo>
                  <a:pt x="1200675" y="22658"/>
                  <a:pt x="1201773" y="19883"/>
                  <a:pt x="1203797" y="17859"/>
                </a:cubicBezTo>
                <a:cubicBezTo>
                  <a:pt x="1206575" y="15081"/>
                  <a:pt x="1209677" y="12593"/>
                  <a:pt x="1212131" y="9525"/>
                </a:cubicBezTo>
                <a:cubicBezTo>
                  <a:pt x="1215544" y="5258"/>
                  <a:pt x="1216041" y="3403"/>
                  <a:pt x="1220465" y="1191"/>
                </a:cubicBezTo>
                <a:cubicBezTo>
                  <a:pt x="1221588" y="630"/>
                  <a:pt x="1222846" y="397"/>
                  <a:pt x="1224037" y="0"/>
                </a:cubicBezTo>
                <a:cubicBezTo>
                  <a:pt x="1227609" y="1191"/>
                  <a:pt x="1231257" y="2174"/>
                  <a:pt x="1234753" y="3572"/>
                </a:cubicBezTo>
                <a:cubicBezTo>
                  <a:pt x="1236737" y="4366"/>
                  <a:pt x="1238705" y="5203"/>
                  <a:pt x="1240706" y="5953"/>
                </a:cubicBezTo>
                <a:cubicBezTo>
                  <a:pt x="1241881" y="6394"/>
                  <a:pt x="1243103" y="6703"/>
                  <a:pt x="1244278" y="7144"/>
                </a:cubicBezTo>
                <a:cubicBezTo>
                  <a:pt x="1246279" y="7894"/>
                  <a:pt x="1248222" y="8795"/>
                  <a:pt x="1250231" y="9525"/>
                </a:cubicBezTo>
                <a:cubicBezTo>
                  <a:pt x="1252590" y="10383"/>
                  <a:pt x="1254994" y="11112"/>
                  <a:pt x="1257375" y="11906"/>
                </a:cubicBezTo>
                <a:cubicBezTo>
                  <a:pt x="1258566" y="12303"/>
                  <a:pt x="1259729" y="12792"/>
                  <a:pt x="1260947" y="13097"/>
                </a:cubicBezTo>
                <a:lnTo>
                  <a:pt x="1265709" y="14288"/>
                </a:lnTo>
                <a:cubicBezTo>
                  <a:pt x="1274689" y="21020"/>
                  <a:pt x="1265791" y="15234"/>
                  <a:pt x="1278806" y="20241"/>
                </a:cubicBezTo>
                <a:cubicBezTo>
                  <a:pt x="1293348" y="25835"/>
                  <a:pt x="1279092" y="22442"/>
                  <a:pt x="1291903" y="25003"/>
                </a:cubicBezTo>
                <a:cubicBezTo>
                  <a:pt x="1293887" y="25797"/>
                  <a:pt x="1295829" y="26708"/>
                  <a:pt x="1297856" y="27384"/>
                </a:cubicBezTo>
                <a:cubicBezTo>
                  <a:pt x="1303941" y="29413"/>
                  <a:pt x="1303658" y="27884"/>
                  <a:pt x="1310953" y="30956"/>
                </a:cubicBezTo>
                <a:cubicBezTo>
                  <a:pt x="1315860" y="33022"/>
                  <a:pt x="1321474" y="34336"/>
                  <a:pt x="1325240" y="38100"/>
                </a:cubicBezTo>
                <a:cubicBezTo>
                  <a:pt x="1326034" y="38894"/>
                  <a:pt x="1326688" y="39858"/>
                  <a:pt x="1327622" y="40481"/>
                </a:cubicBezTo>
                <a:cubicBezTo>
                  <a:pt x="1329099" y="41466"/>
                  <a:pt x="1330843" y="41982"/>
                  <a:pt x="1332384" y="42863"/>
                </a:cubicBezTo>
                <a:cubicBezTo>
                  <a:pt x="1342064" y="48395"/>
                  <a:pt x="1329179" y="44647"/>
                  <a:pt x="1351434" y="52388"/>
                </a:cubicBezTo>
                <a:cubicBezTo>
                  <a:pt x="1355257" y="53718"/>
                  <a:pt x="1359371" y="53975"/>
                  <a:pt x="1363340" y="54769"/>
                </a:cubicBezTo>
                <a:cubicBezTo>
                  <a:pt x="1366118" y="56356"/>
                  <a:pt x="1368721" y="58300"/>
                  <a:pt x="1371675" y="59531"/>
                </a:cubicBezTo>
                <a:cubicBezTo>
                  <a:pt x="1373543" y="60309"/>
                  <a:pt x="1375726" y="60030"/>
                  <a:pt x="1377628" y="60722"/>
                </a:cubicBezTo>
                <a:cubicBezTo>
                  <a:pt x="1380130" y="61632"/>
                  <a:pt x="1382391" y="63103"/>
                  <a:pt x="1384772" y="64294"/>
                </a:cubicBezTo>
                <a:cubicBezTo>
                  <a:pt x="1390988" y="70511"/>
                  <a:pt x="1393638" y="73589"/>
                  <a:pt x="1403822" y="78581"/>
                </a:cubicBezTo>
                <a:cubicBezTo>
                  <a:pt x="1418515" y="85783"/>
                  <a:pt x="1435033" y="89212"/>
                  <a:pt x="1449065" y="97631"/>
                </a:cubicBezTo>
                <a:cubicBezTo>
                  <a:pt x="1453034" y="100012"/>
                  <a:pt x="1457166" y="102140"/>
                  <a:pt x="1460972" y="104775"/>
                </a:cubicBezTo>
                <a:cubicBezTo>
                  <a:pt x="1469256" y="110510"/>
                  <a:pt x="1460094" y="106864"/>
                  <a:pt x="1468115" y="109538"/>
                </a:cubicBezTo>
                <a:cubicBezTo>
                  <a:pt x="1482951" y="122253"/>
                  <a:pt x="1469379" y="111789"/>
                  <a:pt x="1488356" y="122634"/>
                </a:cubicBezTo>
                <a:cubicBezTo>
                  <a:pt x="1495981" y="126991"/>
                  <a:pt x="1490507" y="125439"/>
                  <a:pt x="1497881" y="130969"/>
                </a:cubicBezTo>
                <a:cubicBezTo>
                  <a:pt x="1499301" y="132034"/>
                  <a:pt x="1501056" y="132556"/>
                  <a:pt x="1502643" y="133350"/>
                </a:cubicBezTo>
                <a:cubicBezTo>
                  <a:pt x="1504660" y="136375"/>
                  <a:pt x="1505542" y="138203"/>
                  <a:pt x="1508597" y="140494"/>
                </a:cubicBezTo>
                <a:cubicBezTo>
                  <a:pt x="1510448" y="141883"/>
                  <a:pt x="1512566" y="142875"/>
                  <a:pt x="1514550" y="144066"/>
                </a:cubicBezTo>
                <a:cubicBezTo>
                  <a:pt x="1518405" y="149849"/>
                  <a:pt x="1520608" y="153660"/>
                  <a:pt x="1527647" y="158353"/>
                </a:cubicBezTo>
                <a:cubicBezTo>
                  <a:pt x="1532409" y="161528"/>
                  <a:pt x="1537416" y="164364"/>
                  <a:pt x="1541934" y="167878"/>
                </a:cubicBezTo>
                <a:cubicBezTo>
                  <a:pt x="1551724" y="175493"/>
                  <a:pt x="1546885" y="174251"/>
                  <a:pt x="1555031" y="183356"/>
                </a:cubicBezTo>
                <a:cubicBezTo>
                  <a:pt x="1559522" y="188375"/>
                  <a:pt x="1564555" y="192881"/>
                  <a:pt x="1569318" y="197644"/>
                </a:cubicBezTo>
                <a:lnTo>
                  <a:pt x="1571700" y="200025"/>
                </a:lnTo>
                <a:cubicBezTo>
                  <a:pt x="1572494" y="202009"/>
                  <a:pt x="1573125" y="204066"/>
                  <a:pt x="1574081" y="205978"/>
                </a:cubicBezTo>
                <a:cubicBezTo>
                  <a:pt x="1575478" y="208772"/>
                  <a:pt x="1579819" y="213570"/>
                  <a:pt x="1581225" y="215503"/>
                </a:cubicBezTo>
                <a:cubicBezTo>
                  <a:pt x="1582908" y="217818"/>
                  <a:pt x="1584451" y="220233"/>
                  <a:pt x="1585987" y="222647"/>
                </a:cubicBezTo>
                <a:cubicBezTo>
                  <a:pt x="1590842" y="230277"/>
                  <a:pt x="1589423" y="228237"/>
                  <a:pt x="1593131" y="238125"/>
                </a:cubicBezTo>
                <a:cubicBezTo>
                  <a:pt x="1596329" y="257310"/>
                  <a:pt x="1591394" y="229992"/>
                  <a:pt x="1597893" y="255984"/>
                </a:cubicBezTo>
                <a:cubicBezTo>
                  <a:pt x="1599388" y="261965"/>
                  <a:pt x="1598566" y="259194"/>
                  <a:pt x="1600275" y="264319"/>
                </a:cubicBezTo>
                <a:cubicBezTo>
                  <a:pt x="1599481" y="268288"/>
                  <a:pt x="1599240" y="272408"/>
                  <a:pt x="1597893" y="276225"/>
                </a:cubicBezTo>
                <a:cubicBezTo>
                  <a:pt x="1593960" y="287367"/>
                  <a:pt x="1594217" y="281197"/>
                  <a:pt x="1590750" y="288131"/>
                </a:cubicBezTo>
                <a:cubicBezTo>
                  <a:pt x="1590189" y="289254"/>
                  <a:pt x="1590363" y="290739"/>
                  <a:pt x="1589559" y="291703"/>
                </a:cubicBezTo>
                <a:cubicBezTo>
                  <a:pt x="1574583" y="309674"/>
                  <a:pt x="1583993" y="296078"/>
                  <a:pt x="1571700" y="308372"/>
                </a:cubicBezTo>
                <a:cubicBezTo>
                  <a:pt x="1564072" y="316000"/>
                  <a:pt x="1567416" y="315609"/>
                  <a:pt x="1558603" y="322659"/>
                </a:cubicBezTo>
                <a:cubicBezTo>
                  <a:pt x="1557217" y="323768"/>
                  <a:pt x="1555428" y="324247"/>
                  <a:pt x="1553840" y="325041"/>
                </a:cubicBezTo>
                <a:cubicBezTo>
                  <a:pt x="1553046" y="326628"/>
                  <a:pt x="1552491" y="328359"/>
                  <a:pt x="1551459" y="329803"/>
                </a:cubicBezTo>
                <a:cubicBezTo>
                  <a:pt x="1550480" y="331173"/>
                  <a:pt x="1548599" y="331849"/>
                  <a:pt x="1547887" y="333375"/>
                </a:cubicBezTo>
                <a:cubicBezTo>
                  <a:pt x="1545764" y="337924"/>
                  <a:pt x="1545103" y="343049"/>
                  <a:pt x="1543125" y="347663"/>
                </a:cubicBezTo>
                <a:cubicBezTo>
                  <a:pt x="1539732" y="355579"/>
                  <a:pt x="1539840" y="354105"/>
                  <a:pt x="1538362" y="360759"/>
                </a:cubicBezTo>
                <a:cubicBezTo>
                  <a:pt x="1534958" y="376079"/>
                  <a:pt x="1539938" y="358614"/>
                  <a:pt x="1534790" y="390525"/>
                </a:cubicBezTo>
                <a:cubicBezTo>
                  <a:pt x="1534069" y="394992"/>
                  <a:pt x="1532200" y="399205"/>
                  <a:pt x="1531218" y="403622"/>
                </a:cubicBezTo>
                <a:cubicBezTo>
                  <a:pt x="1527859" y="418740"/>
                  <a:pt x="1532492" y="405795"/>
                  <a:pt x="1527647" y="417909"/>
                </a:cubicBezTo>
                <a:cubicBezTo>
                  <a:pt x="1526455" y="428634"/>
                  <a:pt x="1525265" y="437653"/>
                  <a:pt x="1525265" y="448866"/>
                </a:cubicBezTo>
                <a:cubicBezTo>
                  <a:pt x="1525265" y="473973"/>
                  <a:pt x="1523526" y="467732"/>
                  <a:pt x="1528837" y="481013"/>
                </a:cubicBezTo>
                <a:cubicBezTo>
                  <a:pt x="1529341" y="485043"/>
                  <a:pt x="1529799" y="493766"/>
                  <a:pt x="1532409" y="497681"/>
                </a:cubicBezTo>
                <a:cubicBezTo>
                  <a:pt x="1533203" y="498872"/>
                  <a:pt x="1534032" y="500040"/>
                  <a:pt x="1534790" y="501253"/>
                </a:cubicBezTo>
                <a:cubicBezTo>
                  <a:pt x="1536016" y="503215"/>
                  <a:pt x="1536973" y="505355"/>
                  <a:pt x="1538362" y="507206"/>
                </a:cubicBezTo>
                <a:cubicBezTo>
                  <a:pt x="1539372" y="508553"/>
                  <a:pt x="1541023" y="509362"/>
                  <a:pt x="1541934" y="510778"/>
                </a:cubicBezTo>
                <a:cubicBezTo>
                  <a:pt x="1544623" y="514961"/>
                  <a:pt x="1546854" y="519427"/>
                  <a:pt x="1549078" y="523875"/>
                </a:cubicBezTo>
                <a:cubicBezTo>
                  <a:pt x="1552413" y="530544"/>
                  <a:pt x="1558603" y="544116"/>
                  <a:pt x="1558603" y="544116"/>
                </a:cubicBezTo>
                <a:cubicBezTo>
                  <a:pt x="1557412" y="547688"/>
                  <a:pt x="1557693" y="552169"/>
                  <a:pt x="1555031" y="554831"/>
                </a:cubicBezTo>
                <a:cubicBezTo>
                  <a:pt x="1550671" y="559191"/>
                  <a:pt x="1547712" y="561813"/>
                  <a:pt x="1544315" y="567928"/>
                </a:cubicBezTo>
                <a:cubicBezTo>
                  <a:pt x="1542239" y="571664"/>
                  <a:pt x="1541360" y="575961"/>
                  <a:pt x="1539553" y="579834"/>
                </a:cubicBezTo>
                <a:cubicBezTo>
                  <a:pt x="1538574" y="581931"/>
                  <a:pt x="1537089" y="583756"/>
                  <a:pt x="1535981" y="585788"/>
                </a:cubicBezTo>
                <a:cubicBezTo>
                  <a:pt x="1531093" y="594750"/>
                  <a:pt x="1534634" y="590705"/>
                  <a:pt x="1530028" y="595313"/>
                </a:cubicBezTo>
                <a:cubicBezTo>
                  <a:pt x="1529426" y="597720"/>
                  <a:pt x="1528669" y="601263"/>
                  <a:pt x="1527647" y="603647"/>
                </a:cubicBezTo>
                <a:cubicBezTo>
                  <a:pt x="1526948" y="605278"/>
                  <a:pt x="1526059" y="606822"/>
                  <a:pt x="1525265" y="608409"/>
                </a:cubicBezTo>
                <a:cubicBezTo>
                  <a:pt x="1522378" y="622854"/>
                  <a:pt x="1526845" y="605250"/>
                  <a:pt x="1519312" y="620316"/>
                </a:cubicBezTo>
                <a:cubicBezTo>
                  <a:pt x="1518399" y="622143"/>
                  <a:pt x="1516944" y="635747"/>
                  <a:pt x="1516931" y="635794"/>
                </a:cubicBezTo>
                <a:cubicBezTo>
                  <a:pt x="1516229" y="638368"/>
                  <a:pt x="1512487" y="641178"/>
                  <a:pt x="1510978" y="642938"/>
                </a:cubicBezTo>
                <a:cubicBezTo>
                  <a:pt x="1509687" y="644445"/>
                  <a:pt x="1508427" y="645999"/>
                  <a:pt x="1507406" y="647700"/>
                </a:cubicBezTo>
                <a:cubicBezTo>
                  <a:pt x="1504847" y="651964"/>
                  <a:pt x="1503498" y="657021"/>
                  <a:pt x="1500262" y="660797"/>
                </a:cubicBezTo>
                <a:cubicBezTo>
                  <a:pt x="1496228" y="665504"/>
                  <a:pt x="1490489" y="668454"/>
                  <a:pt x="1485975" y="672703"/>
                </a:cubicBezTo>
                <a:cubicBezTo>
                  <a:pt x="1472129" y="685735"/>
                  <a:pt x="1486890" y="674640"/>
                  <a:pt x="1475259" y="684609"/>
                </a:cubicBezTo>
                <a:cubicBezTo>
                  <a:pt x="1474172" y="685540"/>
                  <a:pt x="1472786" y="686075"/>
                  <a:pt x="1471687" y="686991"/>
                </a:cubicBezTo>
                <a:cubicBezTo>
                  <a:pt x="1470393" y="688069"/>
                  <a:pt x="1469462" y="689553"/>
                  <a:pt x="1468115" y="690563"/>
                </a:cubicBezTo>
                <a:cubicBezTo>
                  <a:pt x="1466264" y="691951"/>
                  <a:pt x="1464013" y="692746"/>
                  <a:pt x="1462162" y="694134"/>
                </a:cubicBezTo>
                <a:cubicBezTo>
                  <a:pt x="1460815" y="695144"/>
                  <a:pt x="1459955" y="696720"/>
                  <a:pt x="1458590" y="697706"/>
                </a:cubicBezTo>
                <a:cubicBezTo>
                  <a:pt x="1452790" y="701895"/>
                  <a:pt x="1446604" y="705527"/>
                  <a:pt x="1440731" y="709613"/>
                </a:cubicBezTo>
                <a:cubicBezTo>
                  <a:pt x="1437473" y="711879"/>
                  <a:pt x="1434122" y="714064"/>
                  <a:pt x="1431206" y="716756"/>
                </a:cubicBezTo>
                <a:cubicBezTo>
                  <a:pt x="1419476" y="727584"/>
                  <a:pt x="1430683" y="721186"/>
                  <a:pt x="1420490" y="726281"/>
                </a:cubicBezTo>
                <a:cubicBezTo>
                  <a:pt x="1420093" y="727472"/>
                  <a:pt x="1420084" y="728873"/>
                  <a:pt x="1419300" y="729853"/>
                </a:cubicBezTo>
                <a:cubicBezTo>
                  <a:pt x="1409926" y="741572"/>
                  <a:pt x="1413518" y="735018"/>
                  <a:pt x="1403822" y="742950"/>
                </a:cubicBezTo>
                <a:cubicBezTo>
                  <a:pt x="1401650" y="744727"/>
                  <a:pt x="1400010" y="747090"/>
                  <a:pt x="1397868" y="748903"/>
                </a:cubicBezTo>
                <a:cubicBezTo>
                  <a:pt x="1394838" y="751467"/>
                  <a:pt x="1391149" y="753241"/>
                  <a:pt x="1388343" y="756047"/>
                </a:cubicBezTo>
                <a:cubicBezTo>
                  <a:pt x="1382773" y="761617"/>
                  <a:pt x="1378435" y="768335"/>
                  <a:pt x="1372865" y="773906"/>
                </a:cubicBezTo>
                <a:lnTo>
                  <a:pt x="1337147" y="809625"/>
                </a:lnTo>
                <a:lnTo>
                  <a:pt x="1324050" y="822722"/>
                </a:lnTo>
                <a:cubicBezTo>
                  <a:pt x="1319804" y="828382"/>
                  <a:pt x="1321881" y="826081"/>
                  <a:pt x="1318097" y="829866"/>
                </a:cubicBezTo>
                <a:cubicBezTo>
                  <a:pt x="1315939" y="836338"/>
                  <a:pt x="1318216" y="831663"/>
                  <a:pt x="1310953" y="838200"/>
                </a:cubicBezTo>
                <a:cubicBezTo>
                  <a:pt x="1296921" y="850828"/>
                  <a:pt x="1313299" y="837045"/>
                  <a:pt x="1299047" y="851297"/>
                </a:cubicBezTo>
                <a:cubicBezTo>
                  <a:pt x="1295668" y="854676"/>
                  <a:pt x="1291710" y="857443"/>
                  <a:pt x="1288331" y="860822"/>
                </a:cubicBezTo>
                <a:cubicBezTo>
                  <a:pt x="1286139" y="863014"/>
                  <a:pt x="1284506" y="865712"/>
                  <a:pt x="1282378" y="867966"/>
                </a:cubicBezTo>
                <a:cubicBezTo>
                  <a:pt x="1277753" y="872863"/>
                  <a:pt x="1272297" y="876994"/>
                  <a:pt x="1268090" y="882253"/>
                </a:cubicBezTo>
                <a:cubicBezTo>
                  <a:pt x="1266503" y="884237"/>
                  <a:pt x="1265217" y="886506"/>
                  <a:pt x="1263328" y="888206"/>
                </a:cubicBezTo>
                <a:cubicBezTo>
                  <a:pt x="1261201" y="890121"/>
                  <a:pt x="1258419" y="891181"/>
                  <a:pt x="1256184" y="892969"/>
                </a:cubicBezTo>
                <a:cubicBezTo>
                  <a:pt x="1254431" y="894371"/>
                  <a:pt x="1253194" y="896353"/>
                  <a:pt x="1251422" y="897731"/>
                </a:cubicBezTo>
                <a:cubicBezTo>
                  <a:pt x="1249595" y="899152"/>
                  <a:pt x="1247193" y="899760"/>
                  <a:pt x="1245468" y="901303"/>
                </a:cubicBezTo>
                <a:cubicBezTo>
                  <a:pt x="1239612" y="906542"/>
                  <a:pt x="1234356" y="912416"/>
                  <a:pt x="1228800" y="917972"/>
                </a:cubicBezTo>
                <a:cubicBezTo>
                  <a:pt x="1226419" y="920353"/>
                  <a:pt x="1224286" y="923012"/>
                  <a:pt x="1221656" y="925116"/>
                </a:cubicBezTo>
                <a:cubicBezTo>
                  <a:pt x="1213468" y="931666"/>
                  <a:pt x="1217817" y="928468"/>
                  <a:pt x="1208559" y="934641"/>
                </a:cubicBezTo>
                <a:cubicBezTo>
                  <a:pt x="1207765" y="935832"/>
                  <a:pt x="1207190" y="937201"/>
                  <a:pt x="1206178" y="938213"/>
                </a:cubicBezTo>
                <a:cubicBezTo>
                  <a:pt x="1205166" y="939225"/>
                  <a:pt x="1203751" y="939735"/>
                  <a:pt x="1202606" y="940594"/>
                </a:cubicBezTo>
                <a:cubicBezTo>
                  <a:pt x="1200573" y="942119"/>
                  <a:pt x="1198565" y="943683"/>
                  <a:pt x="1196653" y="945356"/>
                </a:cubicBezTo>
                <a:cubicBezTo>
                  <a:pt x="1195386" y="946465"/>
                  <a:pt x="1194200" y="947669"/>
                  <a:pt x="1193081" y="948928"/>
                </a:cubicBezTo>
                <a:cubicBezTo>
                  <a:pt x="1191022" y="951245"/>
                  <a:pt x="1189422" y="953987"/>
                  <a:pt x="1187128" y="956072"/>
                </a:cubicBezTo>
                <a:cubicBezTo>
                  <a:pt x="1182457" y="960318"/>
                  <a:pt x="1179466" y="961041"/>
                  <a:pt x="1174031" y="963216"/>
                </a:cubicBezTo>
                <a:cubicBezTo>
                  <a:pt x="1166282" y="970965"/>
                  <a:pt x="1175559" y="962315"/>
                  <a:pt x="1162125" y="971550"/>
                </a:cubicBezTo>
                <a:cubicBezTo>
                  <a:pt x="1158396" y="974113"/>
                  <a:pt x="1154829" y="976920"/>
                  <a:pt x="1151409" y="979884"/>
                </a:cubicBezTo>
                <a:cubicBezTo>
                  <a:pt x="1148864" y="982090"/>
                  <a:pt x="1146757" y="984763"/>
                  <a:pt x="1144265" y="987028"/>
                </a:cubicBezTo>
                <a:cubicBezTo>
                  <a:pt x="1142385" y="988738"/>
                  <a:pt x="1140406" y="990351"/>
                  <a:pt x="1138312" y="991791"/>
                </a:cubicBezTo>
                <a:cubicBezTo>
                  <a:pt x="1126202" y="1000117"/>
                  <a:pt x="1129628" y="998654"/>
                  <a:pt x="1121643" y="1001316"/>
                </a:cubicBezTo>
                <a:cubicBezTo>
                  <a:pt x="1119262" y="1003697"/>
                  <a:pt x="1117341" y="1006651"/>
                  <a:pt x="1114500" y="1008459"/>
                </a:cubicBezTo>
                <a:cubicBezTo>
                  <a:pt x="1112793" y="1009545"/>
                  <a:pt x="1110449" y="1008958"/>
                  <a:pt x="1108547" y="1009650"/>
                </a:cubicBezTo>
                <a:cubicBezTo>
                  <a:pt x="1105201" y="1010867"/>
                  <a:pt x="1098585" y="1014799"/>
                  <a:pt x="1095450" y="1016794"/>
                </a:cubicBezTo>
                <a:cubicBezTo>
                  <a:pt x="1093036" y="1018330"/>
                  <a:pt x="1090505" y="1019724"/>
                  <a:pt x="1088306" y="1021556"/>
                </a:cubicBezTo>
                <a:cubicBezTo>
                  <a:pt x="1082440" y="1026444"/>
                  <a:pt x="1082047" y="1029642"/>
                  <a:pt x="1075209" y="1032272"/>
                </a:cubicBezTo>
                <a:cubicBezTo>
                  <a:pt x="1072154" y="1033447"/>
                  <a:pt x="1068859" y="1033859"/>
                  <a:pt x="1065684" y="1034653"/>
                </a:cubicBezTo>
                <a:cubicBezTo>
                  <a:pt x="1055014" y="1042656"/>
                  <a:pt x="1059461" y="1039596"/>
                  <a:pt x="1052587" y="1044178"/>
                </a:cubicBezTo>
                <a:cubicBezTo>
                  <a:pt x="1051396" y="1045766"/>
                  <a:pt x="1050698" y="1047889"/>
                  <a:pt x="1049015" y="1048941"/>
                </a:cubicBezTo>
                <a:cubicBezTo>
                  <a:pt x="1047299" y="1050013"/>
                  <a:pt x="1044951" y="1049405"/>
                  <a:pt x="1043062" y="1050131"/>
                </a:cubicBezTo>
                <a:cubicBezTo>
                  <a:pt x="1039749" y="1051405"/>
                  <a:pt x="1036597" y="1053094"/>
                  <a:pt x="1033537" y="1054894"/>
                </a:cubicBezTo>
                <a:cubicBezTo>
                  <a:pt x="1029837" y="1057071"/>
                  <a:pt x="1026053" y="1059211"/>
                  <a:pt x="1022822" y="1062038"/>
                </a:cubicBezTo>
                <a:cubicBezTo>
                  <a:pt x="1019647" y="1064816"/>
                  <a:pt x="1016672" y="1067841"/>
                  <a:pt x="1013297" y="1070372"/>
                </a:cubicBezTo>
                <a:cubicBezTo>
                  <a:pt x="1011877" y="1071437"/>
                  <a:pt x="1010075" y="1071872"/>
                  <a:pt x="1008534" y="1072753"/>
                </a:cubicBezTo>
                <a:cubicBezTo>
                  <a:pt x="1002069" y="1076446"/>
                  <a:pt x="1007941" y="1074141"/>
                  <a:pt x="1001390" y="1076325"/>
                </a:cubicBezTo>
                <a:cubicBezTo>
                  <a:pt x="999300" y="1078415"/>
                  <a:pt x="993958" y="1084318"/>
                  <a:pt x="990675" y="1085850"/>
                </a:cubicBezTo>
                <a:cubicBezTo>
                  <a:pt x="982538" y="1089648"/>
                  <a:pt x="973086" y="1091838"/>
                  <a:pt x="964481" y="1094184"/>
                </a:cubicBezTo>
                <a:cubicBezTo>
                  <a:pt x="963290" y="1094978"/>
                  <a:pt x="962267" y="1096113"/>
                  <a:pt x="960909" y="1096566"/>
                </a:cubicBezTo>
                <a:cubicBezTo>
                  <a:pt x="946667" y="1101314"/>
                  <a:pt x="945679" y="1100999"/>
                  <a:pt x="933525" y="1102519"/>
                </a:cubicBezTo>
                <a:cubicBezTo>
                  <a:pt x="910506" y="1101725"/>
                  <a:pt x="887412" y="1102155"/>
                  <a:pt x="864468" y="1100138"/>
                </a:cubicBezTo>
                <a:cubicBezTo>
                  <a:pt x="851208" y="1098972"/>
                  <a:pt x="825178" y="1092994"/>
                  <a:pt x="825178" y="1092994"/>
                </a:cubicBezTo>
                <a:cubicBezTo>
                  <a:pt x="814658" y="1094746"/>
                  <a:pt x="813011" y="1094639"/>
                  <a:pt x="800175" y="1100138"/>
                </a:cubicBezTo>
                <a:cubicBezTo>
                  <a:pt x="790336" y="1104353"/>
                  <a:pt x="794772" y="1102976"/>
                  <a:pt x="787078" y="1104900"/>
                </a:cubicBezTo>
                <a:cubicBezTo>
                  <a:pt x="785094" y="1106488"/>
                  <a:pt x="783158" y="1108138"/>
                  <a:pt x="781125" y="1109663"/>
                </a:cubicBezTo>
                <a:cubicBezTo>
                  <a:pt x="779980" y="1110522"/>
                  <a:pt x="778495" y="1110967"/>
                  <a:pt x="777553" y="1112044"/>
                </a:cubicBezTo>
                <a:cubicBezTo>
                  <a:pt x="775668" y="1114198"/>
                  <a:pt x="774378" y="1116807"/>
                  <a:pt x="772790" y="1119188"/>
                </a:cubicBezTo>
                <a:cubicBezTo>
                  <a:pt x="771203" y="1121569"/>
                  <a:pt x="770685" y="1125268"/>
                  <a:pt x="768028" y="1126331"/>
                </a:cubicBezTo>
                <a:cubicBezTo>
                  <a:pt x="766044" y="1127125"/>
                  <a:pt x="764137" y="1128151"/>
                  <a:pt x="762075" y="1128713"/>
                </a:cubicBezTo>
                <a:cubicBezTo>
                  <a:pt x="759746" y="1129348"/>
                  <a:pt x="757298" y="1129430"/>
                  <a:pt x="754931" y="1129903"/>
                </a:cubicBezTo>
                <a:cubicBezTo>
                  <a:pt x="751343" y="1130620"/>
                  <a:pt x="747751" y="1131341"/>
                  <a:pt x="744215" y="1132284"/>
                </a:cubicBezTo>
                <a:cubicBezTo>
                  <a:pt x="741790" y="1132931"/>
                  <a:pt x="739485" y="1133976"/>
                  <a:pt x="737072" y="1134666"/>
                </a:cubicBezTo>
                <a:cubicBezTo>
                  <a:pt x="731148" y="1136359"/>
                  <a:pt x="725057" y="1137479"/>
                  <a:pt x="719212" y="1139428"/>
                </a:cubicBezTo>
                <a:cubicBezTo>
                  <a:pt x="715640" y="1140619"/>
                  <a:pt x="712015" y="1141660"/>
                  <a:pt x="708497" y="1143000"/>
                </a:cubicBezTo>
                <a:cubicBezTo>
                  <a:pt x="703676" y="1144837"/>
                  <a:pt x="699285" y="1148030"/>
                  <a:pt x="694209" y="1148953"/>
                </a:cubicBezTo>
                <a:cubicBezTo>
                  <a:pt x="672513" y="1152897"/>
                  <a:pt x="685545" y="1151132"/>
                  <a:pt x="654918" y="1152525"/>
                </a:cubicBezTo>
                <a:lnTo>
                  <a:pt x="646584" y="1153716"/>
                </a:lnTo>
                <a:cubicBezTo>
                  <a:pt x="643412" y="1154139"/>
                  <a:pt x="640030" y="1153718"/>
                  <a:pt x="637059" y="1154906"/>
                </a:cubicBezTo>
                <a:cubicBezTo>
                  <a:pt x="635730" y="1155437"/>
                  <a:pt x="635795" y="1157584"/>
                  <a:pt x="634678" y="1158478"/>
                </a:cubicBezTo>
                <a:cubicBezTo>
                  <a:pt x="633698" y="1159262"/>
                  <a:pt x="632324" y="1159365"/>
                  <a:pt x="631106" y="1159669"/>
                </a:cubicBezTo>
                <a:cubicBezTo>
                  <a:pt x="629143" y="1160160"/>
                  <a:pt x="627128" y="1160420"/>
                  <a:pt x="625153" y="1160859"/>
                </a:cubicBezTo>
                <a:cubicBezTo>
                  <a:pt x="623555" y="1161214"/>
                  <a:pt x="621978" y="1161653"/>
                  <a:pt x="620390" y="1162050"/>
                </a:cubicBezTo>
                <a:cubicBezTo>
                  <a:pt x="613116" y="1166899"/>
                  <a:pt x="621005" y="1162092"/>
                  <a:pt x="609675" y="1166813"/>
                </a:cubicBezTo>
                <a:cubicBezTo>
                  <a:pt x="606127" y="1168291"/>
                  <a:pt x="600581" y="1171842"/>
                  <a:pt x="596578" y="1172766"/>
                </a:cubicBezTo>
                <a:cubicBezTo>
                  <a:pt x="593460" y="1173486"/>
                  <a:pt x="590228" y="1173559"/>
                  <a:pt x="587053" y="1173956"/>
                </a:cubicBezTo>
                <a:cubicBezTo>
                  <a:pt x="576310" y="1176642"/>
                  <a:pt x="580633" y="1175304"/>
                  <a:pt x="573956" y="1177528"/>
                </a:cubicBezTo>
                <a:cubicBezTo>
                  <a:pt x="572765" y="1178322"/>
                  <a:pt x="571664" y="1179269"/>
                  <a:pt x="570384" y="1179909"/>
                </a:cubicBezTo>
                <a:cubicBezTo>
                  <a:pt x="560539" y="1184832"/>
                  <a:pt x="574424" y="1176056"/>
                  <a:pt x="562050" y="1183481"/>
                </a:cubicBezTo>
                <a:cubicBezTo>
                  <a:pt x="559596" y="1184954"/>
                  <a:pt x="557729" y="1187774"/>
                  <a:pt x="554906" y="1188244"/>
                </a:cubicBezTo>
                <a:lnTo>
                  <a:pt x="547762" y="1189434"/>
                </a:lnTo>
                <a:cubicBezTo>
                  <a:pt x="544988" y="1189861"/>
                  <a:pt x="542180" y="1190075"/>
                  <a:pt x="539428" y="1190625"/>
                </a:cubicBezTo>
                <a:cubicBezTo>
                  <a:pt x="536219" y="1191267"/>
                  <a:pt x="533092" y="1192270"/>
                  <a:pt x="529903" y="1193006"/>
                </a:cubicBezTo>
                <a:cubicBezTo>
                  <a:pt x="482323" y="1203986"/>
                  <a:pt x="432279" y="1195751"/>
                  <a:pt x="383456" y="1196578"/>
                </a:cubicBezTo>
                <a:cubicBezTo>
                  <a:pt x="378297" y="1196975"/>
                  <a:pt x="373117" y="1197164"/>
                  <a:pt x="367978" y="1197769"/>
                </a:cubicBezTo>
                <a:cubicBezTo>
                  <a:pt x="366353" y="1197960"/>
                  <a:pt x="364832" y="1198710"/>
                  <a:pt x="363215" y="1198959"/>
                </a:cubicBezTo>
                <a:cubicBezTo>
                  <a:pt x="359663" y="1199505"/>
                  <a:pt x="356072" y="1199753"/>
                  <a:pt x="352500" y="1200150"/>
                </a:cubicBezTo>
                <a:cubicBezTo>
                  <a:pt x="344166" y="1199753"/>
                  <a:pt x="335802" y="1199763"/>
                  <a:pt x="327497" y="1198959"/>
                </a:cubicBezTo>
                <a:cubicBezTo>
                  <a:pt x="323468" y="1198569"/>
                  <a:pt x="319622" y="1196934"/>
                  <a:pt x="315590" y="1196578"/>
                </a:cubicBezTo>
                <a:cubicBezTo>
                  <a:pt x="306094" y="1195740"/>
                  <a:pt x="296540" y="1195785"/>
                  <a:pt x="287015" y="1195388"/>
                </a:cubicBezTo>
                <a:cubicBezTo>
                  <a:pt x="278681" y="1194594"/>
                  <a:pt x="270329" y="1193966"/>
                  <a:pt x="262012" y="1193006"/>
                </a:cubicBezTo>
                <a:cubicBezTo>
                  <a:pt x="260002" y="1192774"/>
                  <a:pt x="258059" y="1192124"/>
                  <a:pt x="256059" y="1191816"/>
                </a:cubicBezTo>
                <a:cubicBezTo>
                  <a:pt x="252896" y="1191330"/>
                  <a:pt x="249704" y="1191057"/>
                  <a:pt x="246534" y="1190625"/>
                </a:cubicBezTo>
                <a:lnTo>
                  <a:pt x="229865" y="1188244"/>
                </a:lnTo>
                <a:cubicBezTo>
                  <a:pt x="228674" y="1187847"/>
                  <a:pt x="227180" y="1187941"/>
                  <a:pt x="226293" y="1187053"/>
                </a:cubicBezTo>
                <a:cubicBezTo>
                  <a:pt x="224657" y="1185417"/>
                  <a:pt x="224110" y="1182951"/>
                  <a:pt x="222722" y="1181100"/>
                </a:cubicBezTo>
                <a:cubicBezTo>
                  <a:pt x="221712" y="1179753"/>
                  <a:pt x="220341" y="1178719"/>
                  <a:pt x="219150" y="1177528"/>
                </a:cubicBezTo>
                <a:cubicBezTo>
                  <a:pt x="216464" y="1169471"/>
                  <a:pt x="220012" y="1179254"/>
                  <a:pt x="214387" y="1168003"/>
                </a:cubicBezTo>
                <a:cubicBezTo>
                  <a:pt x="213431" y="1166091"/>
                  <a:pt x="212736" y="1164059"/>
                  <a:pt x="212006" y="1162050"/>
                </a:cubicBezTo>
                <a:cubicBezTo>
                  <a:pt x="211148" y="1159691"/>
                  <a:pt x="211018" y="1156994"/>
                  <a:pt x="209625" y="1154906"/>
                </a:cubicBezTo>
                <a:lnTo>
                  <a:pt x="207243" y="1151334"/>
                </a:lnTo>
                <a:cubicBezTo>
                  <a:pt x="206846" y="1149747"/>
                  <a:pt x="206697" y="1148076"/>
                  <a:pt x="206053" y="1146572"/>
                </a:cubicBezTo>
                <a:cubicBezTo>
                  <a:pt x="205489" y="1145257"/>
                  <a:pt x="204174" y="1144340"/>
                  <a:pt x="203672" y="1143000"/>
                </a:cubicBezTo>
                <a:cubicBezTo>
                  <a:pt x="202144" y="1138926"/>
                  <a:pt x="202272" y="1131123"/>
                  <a:pt x="201290" y="1127522"/>
                </a:cubicBezTo>
                <a:cubicBezTo>
                  <a:pt x="200913" y="1126141"/>
                  <a:pt x="199549" y="1125230"/>
                  <a:pt x="198909" y="1123950"/>
                </a:cubicBezTo>
                <a:cubicBezTo>
                  <a:pt x="195463" y="1117058"/>
                  <a:pt x="200916" y="1123577"/>
                  <a:pt x="194147" y="1116806"/>
                </a:cubicBezTo>
                <a:cubicBezTo>
                  <a:pt x="192352" y="1111423"/>
                  <a:pt x="191924" y="1107400"/>
                  <a:pt x="187003" y="1103709"/>
                </a:cubicBezTo>
                <a:cubicBezTo>
                  <a:pt x="185694" y="1102727"/>
                  <a:pt x="183828" y="1102916"/>
                  <a:pt x="182240" y="1102519"/>
                </a:cubicBezTo>
                <a:cubicBezTo>
                  <a:pt x="181049" y="1101328"/>
                  <a:pt x="180015" y="1099957"/>
                  <a:pt x="178668" y="1098947"/>
                </a:cubicBezTo>
                <a:cubicBezTo>
                  <a:pt x="176817" y="1097558"/>
                  <a:pt x="174472" y="1096881"/>
                  <a:pt x="172715" y="1095375"/>
                </a:cubicBezTo>
                <a:cubicBezTo>
                  <a:pt x="171629" y="1094444"/>
                  <a:pt x="171250" y="1092902"/>
                  <a:pt x="170334" y="1091803"/>
                </a:cubicBezTo>
                <a:cubicBezTo>
                  <a:pt x="166904" y="1087686"/>
                  <a:pt x="167593" y="1088508"/>
                  <a:pt x="163190" y="1087041"/>
                </a:cubicBezTo>
                <a:cubicBezTo>
                  <a:pt x="161999" y="1086247"/>
                  <a:pt x="160933" y="1085223"/>
                  <a:pt x="159618" y="1084659"/>
                </a:cubicBezTo>
                <a:cubicBezTo>
                  <a:pt x="158114" y="1084014"/>
                  <a:pt x="156113" y="1084516"/>
                  <a:pt x="154856" y="1083469"/>
                </a:cubicBezTo>
                <a:cubicBezTo>
                  <a:pt x="153492" y="1082333"/>
                  <a:pt x="153630" y="1080054"/>
                  <a:pt x="152475" y="1078706"/>
                </a:cubicBezTo>
                <a:cubicBezTo>
                  <a:pt x="150979" y="1076960"/>
                  <a:pt x="143446" y="1072406"/>
                  <a:pt x="141759" y="1071563"/>
                </a:cubicBezTo>
                <a:cubicBezTo>
                  <a:pt x="135416" y="1068392"/>
                  <a:pt x="140847" y="1072939"/>
                  <a:pt x="133425" y="1067991"/>
                </a:cubicBezTo>
                <a:cubicBezTo>
                  <a:pt x="132491" y="1067368"/>
                  <a:pt x="131920" y="1066311"/>
                  <a:pt x="131043" y="1065609"/>
                </a:cubicBezTo>
                <a:cubicBezTo>
                  <a:pt x="127746" y="1062971"/>
                  <a:pt x="127673" y="1063295"/>
                  <a:pt x="123900" y="1062038"/>
                </a:cubicBezTo>
                <a:cubicBezTo>
                  <a:pt x="123106" y="1061244"/>
                  <a:pt x="122481" y="1060234"/>
                  <a:pt x="121518" y="1059656"/>
                </a:cubicBezTo>
                <a:cubicBezTo>
                  <a:pt x="120088" y="1058798"/>
                  <a:pt x="114346" y="1057662"/>
                  <a:pt x="113184" y="1057275"/>
                </a:cubicBezTo>
                <a:cubicBezTo>
                  <a:pt x="105054" y="1054565"/>
                  <a:pt x="107984" y="1054055"/>
                  <a:pt x="97706" y="1052513"/>
                </a:cubicBezTo>
                <a:cubicBezTo>
                  <a:pt x="92980" y="1051804"/>
                  <a:pt x="88181" y="1051719"/>
                  <a:pt x="83418" y="1051322"/>
                </a:cubicBezTo>
                <a:cubicBezTo>
                  <a:pt x="72774" y="1047772"/>
                  <a:pt x="89606" y="1053463"/>
                  <a:pt x="73893" y="1047750"/>
                </a:cubicBezTo>
                <a:cubicBezTo>
                  <a:pt x="71534" y="1046892"/>
                  <a:pt x="69211" y="1045861"/>
                  <a:pt x="66750" y="1045369"/>
                </a:cubicBezTo>
                <a:lnTo>
                  <a:pt x="58415" y="1033463"/>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See the source image">
            <a:extLst>
              <a:ext uri="{FF2B5EF4-FFF2-40B4-BE49-F238E27FC236}">
                <a16:creationId xmlns:a16="http://schemas.microsoft.com/office/drawing/2014/main" id="{640478A4-A4B3-4816-8D51-FE228CC934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4272" y="3041432"/>
            <a:ext cx="3946660" cy="295999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0395F8D-9B24-4613-97FD-EBBCDD47B8F4}"/>
              </a:ext>
            </a:extLst>
          </p:cNvPr>
          <p:cNvSpPr txBox="1"/>
          <p:nvPr/>
        </p:nvSpPr>
        <p:spPr>
          <a:xfrm>
            <a:off x="1829979" y="5652797"/>
            <a:ext cx="615703" cy="369332"/>
          </a:xfrm>
          <a:prstGeom prst="rect">
            <a:avLst/>
          </a:prstGeom>
          <a:solidFill>
            <a:schemeClr val="bg1"/>
          </a:solidFill>
        </p:spPr>
        <p:txBody>
          <a:bodyPr wrap="square" rtlCol="0">
            <a:spAutoFit/>
          </a:bodyPr>
          <a:lstStyle/>
          <a:p>
            <a:r>
              <a:rPr lang="en-US" dirty="0"/>
              <a:t>PET</a:t>
            </a:r>
          </a:p>
        </p:txBody>
      </p:sp>
      <p:sp>
        <p:nvSpPr>
          <p:cNvPr id="17" name="TextBox 16">
            <a:extLst>
              <a:ext uri="{FF2B5EF4-FFF2-40B4-BE49-F238E27FC236}">
                <a16:creationId xmlns:a16="http://schemas.microsoft.com/office/drawing/2014/main" id="{805F5C33-A124-4D2F-81DA-BEDD8CF0905B}"/>
              </a:ext>
            </a:extLst>
          </p:cNvPr>
          <p:cNvSpPr txBox="1"/>
          <p:nvPr/>
        </p:nvSpPr>
        <p:spPr>
          <a:xfrm>
            <a:off x="7713731" y="2541896"/>
            <a:ext cx="455109" cy="369332"/>
          </a:xfrm>
          <a:prstGeom prst="rect">
            <a:avLst/>
          </a:prstGeom>
          <a:solidFill>
            <a:schemeClr val="bg1"/>
          </a:solidFill>
        </p:spPr>
        <p:txBody>
          <a:bodyPr wrap="square" rtlCol="0">
            <a:spAutoFit/>
          </a:bodyPr>
          <a:lstStyle/>
          <a:p>
            <a:r>
              <a:rPr lang="en-US" dirty="0"/>
              <a:t>CT</a:t>
            </a:r>
          </a:p>
        </p:txBody>
      </p:sp>
      <p:sp>
        <p:nvSpPr>
          <p:cNvPr id="13" name="TextBox 12">
            <a:extLst>
              <a:ext uri="{FF2B5EF4-FFF2-40B4-BE49-F238E27FC236}">
                <a16:creationId xmlns:a16="http://schemas.microsoft.com/office/drawing/2014/main" id="{10BE6325-4C28-470F-A48D-3689B04516C8}"/>
              </a:ext>
            </a:extLst>
          </p:cNvPr>
          <p:cNvSpPr txBox="1"/>
          <p:nvPr/>
        </p:nvSpPr>
        <p:spPr>
          <a:xfrm>
            <a:off x="2158054" y="2171502"/>
            <a:ext cx="718228" cy="369332"/>
          </a:xfrm>
          <a:prstGeom prst="rect">
            <a:avLst/>
          </a:prstGeom>
          <a:solidFill>
            <a:schemeClr val="bg1"/>
          </a:solidFill>
        </p:spPr>
        <p:txBody>
          <a:bodyPr wrap="square" rtlCol="0">
            <a:spAutoFit/>
          </a:bodyPr>
          <a:lstStyle/>
          <a:p>
            <a:r>
              <a:rPr lang="en-US" dirty="0"/>
              <a:t>X-ray</a:t>
            </a:r>
          </a:p>
        </p:txBody>
      </p:sp>
      <p:sp>
        <p:nvSpPr>
          <p:cNvPr id="14" name="TextBox 13">
            <a:extLst>
              <a:ext uri="{FF2B5EF4-FFF2-40B4-BE49-F238E27FC236}">
                <a16:creationId xmlns:a16="http://schemas.microsoft.com/office/drawing/2014/main" id="{1975FD65-30AE-473C-9FE0-EF80B2F0CA0B}"/>
              </a:ext>
            </a:extLst>
          </p:cNvPr>
          <p:cNvSpPr txBox="1"/>
          <p:nvPr/>
        </p:nvSpPr>
        <p:spPr>
          <a:xfrm>
            <a:off x="8101143" y="5569287"/>
            <a:ext cx="760927" cy="369332"/>
          </a:xfrm>
          <a:prstGeom prst="rect">
            <a:avLst/>
          </a:prstGeom>
          <a:solidFill>
            <a:schemeClr val="bg1"/>
          </a:solidFill>
        </p:spPr>
        <p:txBody>
          <a:bodyPr wrap="square" rtlCol="0">
            <a:spAutoFit/>
          </a:bodyPr>
          <a:lstStyle/>
          <a:p>
            <a:r>
              <a:rPr lang="en-US" dirty="0"/>
              <a:t>SPECT</a:t>
            </a:r>
          </a:p>
        </p:txBody>
      </p:sp>
    </p:spTree>
    <p:extLst>
      <p:ext uri="{BB962C8B-B14F-4D97-AF65-F5344CB8AC3E}">
        <p14:creationId xmlns:p14="http://schemas.microsoft.com/office/powerpoint/2010/main" val="535563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pPr algn="ctr"/>
            <a:r>
              <a:rPr lang="en-US" sz="4800" dirty="0"/>
              <a:t>Different types of detectors</a:t>
            </a:r>
          </a:p>
        </p:txBody>
      </p:sp>
      <p:sp>
        <p:nvSpPr>
          <p:cNvPr id="4" name="Date Placeholder 3"/>
          <p:cNvSpPr>
            <a:spLocks noGrp="1"/>
          </p:cNvSpPr>
          <p:nvPr>
            <p:ph type="dt" sz="half" idx="10"/>
          </p:nvPr>
        </p:nvSpPr>
        <p:spPr/>
        <p:txBody>
          <a:bodyPr/>
          <a:lstStyle/>
          <a:p>
            <a:r>
              <a:rPr lang="en-US"/>
              <a:t>BME2104 -《生物医学影像技术》</a:t>
            </a:r>
          </a:p>
        </p:txBody>
      </p:sp>
      <p:sp>
        <p:nvSpPr>
          <p:cNvPr id="5" name="Footer Placeholder 4"/>
          <p:cNvSpPr>
            <a:spLocks noGrp="1"/>
          </p:cNvSpPr>
          <p:nvPr>
            <p:ph type="ftr" sz="quarter" idx="11"/>
          </p:nvPr>
        </p:nvSpPr>
        <p:spPr/>
        <p:txBody>
          <a:bodyPr/>
          <a:lstStyle/>
          <a:p>
            <a:r>
              <a:rPr lang="en-US"/>
              <a:t>Lecture 7: Radiation Detection</a:t>
            </a:r>
          </a:p>
        </p:txBody>
      </p:sp>
      <p:sp>
        <p:nvSpPr>
          <p:cNvPr id="6" name="Slide Number Placeholder 5"/>
          <p:cNvSpPr>
            <a:spLocks noGrp="1"/>
          </p:cNvSpPr>
          <p:nvPr>
            <p:ph type="sldNum" sz="quarter" idx="12"/>
          </p:nvPr>
        </p:nvSpPr>
        <p:spPr/>
        <p:txBody>
          <a:bodyPr/>
          <a:lstStyle/>
          <a:p>
            <a:fld id="{137FFB83-1FEB-4B15-B287-3B515346DC85}" type="slidenum">
              <a:rPr lang="en-US" smtClean="0"/>
              <a:t>5</a:t>
            </a:fld>
            <a:endParaRPr lang="en-US"/>
          </a:p>
        </p:txBody>
      </p:sp>
      <p:sp>
        <p:nvSpPr>
          <p:cNvPr id="8" name="TextBox 7"/>
          <p:cNvSpPr txBox="1"/>
          <p:nvPr/>
        </p:nvSpPr>
        <p:spPr>
          <a:xfrm rot="10800000">
            <a:off x="2247210" y="3816600"/>
            <a:ext cx="461665" cy="1012585"/>
          </a:xfrm>
          <a:prstGeom prst="rect">
            <a:avLst/>
          </a:prstGeom>
          <a:noFill/>
        </p:spPr>
        <p:txBody>
          <a:bodyPr vert="eaVert" wrap="none" rtlCol="0">
            <a:spAutoFit/>
          </a:bodyPr>
          <a:lstStyle/>
          <a:p>
            <a:r>
              <a:rPr lang="en-US" b="1" dirty="0"/>
              <a:t>Detectors</a:t>
            </a:r>
          </a:p>
        </p:txBody>
      </p:sp>
      <p:sp>
        <p:nvSpPr>
          <p:cNvPr id="9" name="Left Brace 8"/>
          <p:cNvSpPr/>
          <p:nvPr/>
        </p:nvSpPr>
        <p:spPr>
          <a:xfrm>
            <a:off x="2720177" y="3517655"/>
            <a:ext cx="295677" cy="1739273"/>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b="1"/>
          </a:p>
        </p:txBody>
      </p:sp>
      <p:sp>
        <p:nvSpPr>
          <p:cNvPr id="10" name="TextBox 9"/>
          <p:cNvSpPr txBox="1"/>
          <p:nvPr/>
        </p:nvSpPr>
        <p:spPr>
          <a:xfrm>
            <a:off x="3008944" y="3290189"/>
            <a:ext cx="1772729" cy="369332"/>
          </a:xfrm>
          <a:prstGeom prst="rect">
            <a:avLst/>
          </a:prstGeom>
          <a:noFill/>
        </p:spPr>
        <p:txBody>
          <a:bodyPr wrap="none" rtlCol="0">
            <a:spAutoFit/>
          </a:bodyPr>
          <a:lstStyle/>
          <a:p>
            <a:r>
              <a:rPr lang="en-US" b="1" dirty="0"/>
              <a:t>Digital Detectors</a:t>
            </a:r>
          </a:p>
        </p:txBody>
      </p:sp>
      <p:sp>
        <p:nvSpPr>
          <p:cNvPr id="11" name="TextBox 10"/>
          <p:cNvSpPr txBox="1"/>
          <p:nvPr/>
        </p:nvSpPr>
        <p:spPr>
          <a:xfrm>
            <a:off x="3079138" y="5088621"/>
            <a:ext cx="1823063" cy="369332"/>
          </a:xfrm>
          <a:prstGeom prst="rect">
            <a:avLst/>
          </a:prstGeom>
          <a:noFill/>
        </p:spPr>
        <p:txBody>
          <a:bodyPr wrap="none" rtlCol="0">
            <a:spAutoFit/>
          </a:bodyPr>
          <a:lstStyle/>
          <a:p>
            <a:r>
              <a:rPr lang="en-US" b="1" dirty="0"/>
              <a:t>Analog Detectors</a:t>
            </a:r>
          </a:p>
        </p:txBody>
      </p:sp>
      <p:sp>
        <p:nvSpPr>
          <p:cNvPr id="13" name="Left Brace 12"/>
          <p:cNvSpPr/>
          <p:nvPr/>
        </p:nvSpPr>
        <p:spPr>
          <a:xfrm>
            <a:off x="5028345" y="2599121"/>
            <a:ext cx="308706" cy="1815919"/>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b="1"/>
          </a:p>
        </p:txBody>
      </p:sp>
      <p:sp>
        <p:nvSpPr>
          <p:cNvPr id="14" name="TextBox 13"/>
          <p:cNvSpPr txBox="1"/>
          <p:nvPr/>
        </p:nvSpPr>
        <p:spPr>
          <a:xfrm>
            <a:off x="5412946" y="4112056"/>
            <a:ext cx="3293849" cy="646331"/>
          </a:xfrm>
          <a:prstGeom prst="rect">
            <a:avLst/>
          </a:prstGeom>
          <a:noFill/>
        </p:spPr>
        <p:txBody>
          <a:bodyPr wrap="square" rtlCol="0">
            <a:spAutoFit/>
          </a:bodyPr>
          <a:lstStyle/>
          <a:p>
            <a:r>
              <a:rPr lang="en-US" b="1" dirty="0"/>
              <a:t>CR (Computed Radiography) Detector</a:t>
            </a:r>
          </a:p>
        </p:txBody>
      </p:sp>
      <p:sp>
        <p:nvSpPr>
          <p:cNvPr id="15" name="TextBox 14"/>
          <p:cNvSpPr txBox="1"/>
          <p:nvPr/>
        </p:nvSpPr>
        <p:spPr>
          <a:xfrm>
            <a:off x="5353177" y="2275955"/>
            <a:ext cx="2901526" cy="646331"/>
          </a:xfrm>
          <a:prstGeom prst="rect">
            <a:avLst/>
          </a:prstGeom>
          <a:noFill/>
        </p:spPr>
        <p:txBody>
          <a:bodyPr wrap="square" rtlCol="0">
            <a:spAutoFit/>
          </a:bodyPr>
          <a:lstStyle/>
          <a:p>
            <a:r>
              <a:rPr lang="en-US" b="1" dirty="0"/>
              <a:t>DR (Digital Radiography) Detector</a:t>
            </a:r>
          </a:p>
        </p:txBody>
      </p:sp>
      <p:sp>
        <p:nvSpPr>
          <p:cNvPr id="16" name="Left Brace 15"/>
          <p:cNvSpPr/>
          <p:nvPr/>
        </p:nvSpPr>
        <p:spPr>
          <a:xfrm>
            <a:off x="8299855" y="2110805"/>
            <a:ext cx="155448" cy="914400"/>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b="1"/>
          </a:p>
        </p:txBody>
      </p:sp>
      <p:sp>
        <p:nvSpPr>
          <p:cNvPr id="18" name="TextBox 17"/>
          <p:cNvSpPr txBox="1"/>
          <p:nvPr/>
        </p:nvSpPr>
        <p:spPr>
          <a:xfrm>
            <a:off x="8617494" y="1992502"/>
            <a:ext cx="1264898" cy="369332"/>
          </a:xfrm>
          <a:prstGeom prst="rect">
            <a:avLst/>
          </a:prstGeom>
          <a:noFill/>
        </p:spPr>
        <p:txBody>
          <a:bodyPr wrap="none" rtlCol="0">
            <a:spAutoFit/>
          </a:bodyPr>
          <a:lstStyle/>
          <a:p>
            <a:r>
              <a:rPr lang="en-US" b="1" dirty="0"/>
              <a:t>Direct Type</a:t>
            </a:r>
          </a:p>
        </p:txBody>
      </p:sp>
      <p:sp>
        <p:nvSpPr>
          <p:cNvPr id="19" name="TextBox 18"/>
          <p:cNvSpPr txBox="1"/>
          <p:nvPr/>
        </p:nvSpPr>
        <p:spPr>
          <a:xfrm>
            <a:off x="8581668" y="2840539"/>
            <a:ext cx="1426801" cy="369332"/>
          </a:xfrm>
          <a:prstGeom prst="rect">
            <a:avLst/>
          </a:prstGeom>
          <a:noFill/>
        </p:spPr>
        <p:txBody>
          <a:bodyPr wrap="none" rtlCol="0">
            <a:spAutoFit/>
          </a:bodyPr>
          <a:lstStyle/>
          <a:p>
            <a:r>
              <a:rPr lang="en-US" b="1" dirty="0"/>
              <a:t>Indirect Type</a:t>
            </a:r>
          </a:p>
        </p:txBody>
      </p:sp>
      <p:sp>
        <p:nvSpPr>
          <p:cNvPr id="3" name="Rectangle 2">
            <a:extLst>
              <a:ext uri="{FF2B5EF4-FFF2-40B4-BE49-F238E27FC236}">
                <a16:creationId xmlns:a16="http://schemas.microsoft.com/office/drawing/2014/main" id="{40E620D9-DD5B-4B85-B31F-C548E2A6335D}"/>
              </a:ext>
            </a:extLst>
          </p:cNvPr>
          <p:cNvSpPr/>
          <p:nvPr/>
        </p:nvSpPr>
        <p:spPr>
          <a:xfrm>
            <a:off x="3027156" y="3290189"/>
            <a:ext cx="1875045" cy="21677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078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Analog vs. Digital Detectors</a:t>
            </a:r>
          </a:p>
        </p:txBody>
      </p:sp>
      <p:sp>
        <p:nvSpPr>
          <p:cNvPr id="7" name="Text Placeholder 6"/>
          <p:cNvSpPr>
            <a:spLocks noGrp="1"/>
          </p:cNvSpPr>
          <p:nvPr>
            <p:ph type="body" idx="1"/>
          </p:nvPr>
        </p:nvSpPr>
        <p:spPr/>
        <p:txBody>
          <a:bodyPr/>
          <a:lstStyle/>
          <a:p>
            <a:pPr algn="ctr"/>
            <a:r>
              <a:rPr lang="en-US" dirty="0"/>
              <a:t>Analog</a:t>
            </a:r>
          </a:p>
        </p:txBody>
      </p:sp>
      <p:pic>
        <p:nvPicPr>
          <p:cNvPr id="1026" name="Picture 2" descr="http://www.xrayfilmsrecycling.com/images/x-ray-films.gif"/>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2154239" y="2745946"/>
            <a:ext cx="3868737" cy="257460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3"/>
          </p:nvPr>
        </p:nvSpPr>
        <p:spPr/>
        <p:txBody>
          <a:bodyPr/>
          <a:lstStyle/>
          <a:p>
            <a:pPr algn="ctr"/>
            <a:r>
              <a:rPr lang="en-US" dirty="0"/>
              <a:t>Digital</a:t>
            </a:r>
          </a:p>
        </p:txBody>
      </p:sp>
      <p:pic>
        <p:nvPicPr>
          <p:cNvPr id="11" name="Content Placeholder 10"/>
          <p:cNvPicPr>
            <a:picLocks noGrp="1" noChangeAspect="1"/>
          </p:cNvPicPr>
          <p:nvPr>
            <p:ph sz="quarter" idx="4"/>
          </p:nvPr>
        </p:nvPicPr>
        <p:blipFill rotWithShape="1">
          <a:blip r:embed="rId3"/>
          <a:stretch/>
        </p:blipFill>
        <p:spPr>
          <a:xfrm>
            <a:off x="6153150" y="2770691"/>
            <a:ext cx="3887788" cy="2525111"/>
          </a:xfrm>
          <a:prstGeom prst="rect">
            <a:avLst/>
          </a:prstGeom>
        </p:spPr>
      </p:pic>
      <p:sp>
        <p:nvSpPr>
          <p:cNvPr id="3" name="Date Placeholder 2"/>
          <p:cNvSpPr>
            <a:spLocks noGrp="1"/>
          </p:cNvSpPr>
          <p:nvPr>
            <p:ph type="dt" sz="half" idx="10"/>
          </p:nvPr>
        </p:nvSpPr>
        <p:spPr/>
        <p:txBody>
          <a:bodyPr/>
          <a:lstStyle/>
          <a:p>
            <a:r>
              <a:rPr lang="en-US"/>
              <a:t>BME2104 -《生物医学影像技术》</a:t>
            </a:r>
          </a:p>
        </p:txBody>
      </p:sp>
      <p:sp>
        <p:nvSpPr>
          <p:cNvPr id="4" name="Footer Placeholder 3"/>
          <p:cNvSpPr>
            <a:spLocks noGrp="1"/>
          </p:cNvSpPr>
          <p:nvPr>
            <p:ph type="ftr" sz="quarter" idx="11"/>
          </p:nvPr>
        </p:nvSpPr>
        <p:spPr/>
        <p:txBody>
          <a:bodyPr/>
          <a:lstStyle/>
          <a:p>
            <a:r>
              <a:rPr lang="en-US"/>
              <a:t>Lecture 7: Radiation Detection</a:t>
            </a:r>
          </a:p>
        </p:txBody>
      </p:sp>
      <p:sp>
        <p:nvSpPr>
          <p:cNvPr id="5" name="Slide Number Placeholder 4"/>
          <p:cNvSpPr>
            <a:spLocks noGrp="1"/>
          </p:cNvSpPr>
          <p:nvPr>
            <p:ph type="sldNum" sz="quarter" idx="12"/>
          </p:nvPr>
        </p:nvSpPr>
        <p:spPr/>
        <p:txBody>
          <a:bodyPr/>
          <a:lstStyle/>
          <a:p>
            <a:fld id="{137FFB83-1FEB-4B15-B287-3B515346DC85}" type="slidenum">
              <a:rPr lang="en-US" smtClean="0"/>
              <a:t>6</a:t>
            </a:fld>
            <a:endParaRPr lang="en-US"/>
          </a:p>
        </p:txBody>
      </p:sp>
      <p:sp>
        <p:nvSpPr>
          <p:cNvPr id="2" name="TextBox 1"/>
          <p:cNvSpPr txBox="1"/>
          <p:nvPr/>
        </p:nvSpPr>
        <p:spPr>
          <a:xfrm>
            <a:off x="3362703" y="5667012"/>
            <a:ext cx="1694695" cy="369332"/>
          </a:xfrm>
          <a:prstGeom prst="rect">
            <a:avLst/>
          </a:prstGeom>
          <a:noFill/>
        </p:spPr>
        <p:txBody>
          <a:bodyPr wrap="none" rtlCol="0">
            <a:spAutoFit/>
          </a:bodyPr>
          <a:lstStyle/>
          <a:p>
            <a:r>
              <a:rPr lang="en-US" dirty="0"/>
              <a:t>Output is a film.</a:t>
            </a:r>
          </a:p>
        </p:txBody>
      </p:sp>
      <p:sp>
        <p:nvSpPr>
          <p:cNvPr id="8" name="TextBox 7"/>
          <p:cNvSpPr txBox="1"/>
          <p:nvPr/>
        </p:nvSpPr>
        <p:spPr>
          <a:xfrm>
            <a:off x="6693115" y="5437212"/>
            <a:ext cx="2807858" cy="923330"/>
          </a:xfrm>
          <a:prstGeom prst="rect">
            <a:avLst/>
          </a:prstGeom>
          <a:noFill/>
        </p:spPr>
        <p:txBody>
          <a:bodyPr wrap="square" rtlCol="0">
            <a:spAutoFit/>
          </a:bodyPr>
          <a:lstStyle/>
          <a:p>
            <a:r>
              <a:rPr lang="en-US" dirty="0"/>
              <a:t>Output is a digital image (that is displayed on computer screen).</a:t>
            </a:r>
          </a:p>
        </p:txBody>
      </p:sp>
    </p:spTree>
    <p:extLst>
      <p:ext uri="{BB962C8B-B14F-4D97-AF65-F5344CB8AC3E}">
        <p14:creationId xmlns:p14="http://schemas.microsoft.com/office/powerpoint/2010/main" val="6980628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pPr algn="ctr"/>
            <a:r>
              <a:rPr lang="en-US" sz="4800" dirty="0"/>
              <a:t>Different types of detectors</a:t>
            </a:r>
          </a:p>
        </p:txBody>
      </p:sp>
      <p:sp>
        <p:nvSpPr>
          <p:cNvPr id="4" name="Date Placeholder 3"/>
          <p:cNvSpPr>
            <a:spLocks noGrp="1"/>
          </p:cNvSpPr>
          <p:nvPr>
            <p:ph type="dt" sz="half" idx="10"/>
          </p:nvPr>
        </p:nvSpPr>
        <p:spPr/>
        <p:txBody>
          <a:bodyPr/>
          <a:lstStyle/>
          <a:p>
            <a:r>
              <a:rPr lang="en-US"/>
              <a:t>BME2104 -《生物医学影像技术》</a:t>
            </a:r>
          </a:p>
        </p:txBody>
      </p:sp>
      <p:sp>
        <p:nvSpPr>
          <p:cNvPr id="5" name="Footer Placeholder 4"/>
          <p:cNvSpPr>
            <a:spLocks noGrp="1"/>
          </p:cNvSpPr>
          <p:nvPr>
            <p:ph type="ftr" sz="quarter" idx="11"/>
          </p:nvPr>
        </p:nvSpPr>
        <p:spPr/>
        <p:txBody>
          <a:bodyPr/>
          <a:lstStyle/>
          <a:p>
            <a:r>
              <a:rPr lang="en-US"/>
              <a:t>Lecture 7: Radiation Detection</a:t>
            </a:r>
          </a:p>
        </p:txBody>
      </p:sp>
      <p:sp>
        <p:nvSpPr>
          <p:cNvPr id="6" name="Slide Number Placeholder 5"/>
          <p:cNvSpPr>
            <a:spLocks noGrp="1"/>
          </p:cNvSpPr>
          <p:nvPr>
            <p:ph type="sldNum" sz="quarter" idx="12"/>
          </p:nvPr>
        </p:nvSpPr>
        <p:spPr/>
        <p:txBody>
          <a:bodyPr/>
          <a:lstStyle/>
          <a:p>
            <a:fld id="{137FFB83-1FEB-4B15-B287-3B515346DC85}" type="slidenum">
              <a:rPr lang="en-US" smtClean="0"/>
              <a:t>7</a:t>
            </a:fld>
            <a:endParaRPr lang="en-US"/>
          </a:p>
        </p:txBody>
      </p:sp>
      <p:sp>
        <p:nvSpPr>
          <p:cNvPr id="8" name="TextBox 7"/>
          <p:cNvSpPr txBox="1"/>
          <p:nvPr/>
        </p:nvSpPr>
        <p:spPr>
          <a:xfrm rot="10800000">
            <a:off x="2247210" y="3816600"/>
            <a:ext cx="461665" cy="1012585"/>
          </a:xfrm>
          <a:prstGeom prst="rect">
            <a:avLst/>
          </a:prstGeom>
          <a:noFill/>
        </p:spPr>
        <p:txBody>
          <a:bodyPr vert="eaVert" wrap="none" rtlCol="0">
            <a:spAutoFit/>
          </a:bodyPr>
          <a:lstStyle/>
          <a:p>
            <a:r>
              <a:rPr lang="en-US" b="1" dirty="0"/>
              <a:t>Detectors</a:t>
            </a:r>
          </a:p>
        </p:txBody>
      </p:sp>
      <p:sp>
        <p:nvSpPr>
          <p:cNvPr id="9" name="Left Brace 8"/>
          <p:cNvSpPr/>
          <p:nvPr/>
        </p:nvSpPr>
        <p:spPr>
          <a:xfrm>
            <a:off x="2720177" y="3517655"/>
            <a:ext cx="295677" cy="1739273"/>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b="1"/>
          </a:p>
        </p:txBody>
      </p:sp>
      <p:sp>
        <p:nvSpPr>
          <p:cNvPr id="10" name="TextBox 9"/>
          <p:cNvSpPr txBox="1"/>
          <p:nvPr/>
        </p:nvSpPr>
        <p:spPr>
          <a:xfrm>
            <a:off x="3008944" y="3290189"/>
            <a:ext cx="1772729" cy="369332"/>
          </a:xfrm>
          <a:prstGeom prst="rect">
            <a:avLst/>
          </a:prstGeom>
          <a:noFill/>
        </p:spPr>
        <p:txBody>
          <a:bodyPr wrap="none" rtlCol="0">
            <a:spAutoFit/>
          </a:bodyPr>
          <a:lstStyle/>
          <a:p>
            <a:r>
              <a:rPr lang="en-US" b="1" dirty="0"/>
              <a:t>Digital Detectors</a:t>
            </a:r>
          </a:p>
        </p:txBody>
      </p:sp>
      <p:sp>
        <p:nvSpPr>
          <p:cNvPr id="11" name="TextBox 10"/>
          <p:cNvSpPr txBox="1"/>
          <p:nvPr/>
        </p:nvSpPr>
        <p:spPr>
          <a:xfrm>
            <a:off x="3079138" y="5088621"/>
            <a:ext cx="1823063" cy="369332"/>
          </a:xfrm>
          <a:prstGeom prst="rect">
            <a:avLst/>
          </a:prstGeom>
          <a:noFill/>
        </p:spPr>
        <p:txBody>
          <a:bodyPr wrap="none" rtlCol="0">
            <a:spAutoFit/>
          </a:bodyPr>
          <a:lstStyle/>
          <a:p>
            <a:r>
              <a:rPr lang="en-US" b="1" dirty="0"/>
              <a:t>Analog Detectors</a:t>
            </a:r>
          </a:p>
        </p:txBody>
      </p:sp>
      <p:sp>
        <p:nvSpPr>
          <p:cNvPr id="13" name="Left Brace 12"/>
          <p:cNvSpPr/>
          <p:nvPr/>
        </p:nvSpPr>
        <p:spPr>
          <a:xfrm>
            <a:off x="5028345" y="2599121"/>
            <a:ext cx="308706" cy="1815919"/>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b="1"/>
          </a:p>
        </p:txBody>
      </p:sp>
      <p:sp>
        <p:nvSpPr>
          <p:cNvPr id="14" name="TextBox 13"/>
          <p:cNvSpPr txBox="1"/>
          <p:nvPr/>
        </p:nvSpPr>
        <p:spPr>
          <a:xfrm>
            <a:off x="5412946" y="4112056"/>
            <a:ext cx="3293849" cy="646331"/>
          </a:xfrm>
          <a:prstGeom prst="rect">
            <a:avLst/>
          </a:prstGeom>
          <a:noFill/>
        </p:spPr>
        <p:txBody>
          <a:bodyPr wrap="square" rtlCol="0">
            <a:spAutoFit/>
          </a:bodyPr>
          <a:lstStyle/>
          <a:p>
            <a:r>
              <a:rPr lang="en-US" b="1" dirty="0"/>
              <a:t>CR (Computed Radiography) Detector</a:t>
            </a:r>
          </a:p>
        </p:txBody>
      </p:sp>
      <p:sp>
        <p:nvSpPr>
          <p:cNvPr id="15" name="TextBox 14"/>
          <p:cNvSpPr txBox="1"/>
          <p:nvPr/>
        </p:nvSpPr>
        <p:spPr>
          <a:xfrm>
            <a:off x="5353177" y="2275955"/>
            <a:ext cx="2901526" cy="646331"/>
          </a:xfrm>
          <a:prstGeom prst="rect">
            <a:avLst/>
          </a:prstGeom>
          <a:noFill/>
        </p:spPr>
        <p:txBody>
          <a:bodyPr wrap="square" rtlCol="0">
            <a:spAutoFit/>
          </a:bodyPr>
          <a:lstStyle/>
          <a:p>
            <a:r>
              <a:rPr lang="en-US" b="1" dirty="0"/>
              <a:t>DR (Digital Radiography) Detector</a:t>
            </a:r>
          </a:p>
        </p:txBody>
      </p:sp>
      <p:sp>
        <p:nvSpPr>
          <p:cNvPr id="16" name="Left Brace 15"/>
          <p:cNvSpPr/>
          <p:nvPr/>
        </p:nvSpPr>
        <p:spPr>
          <a:xfrm>
            <a:off x="8299855" y="2110805"/>
            <a:ext cx="155448" cy="914400"/>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b="1"/>
          </a:p>
        </p:txBody>
      </p:sp>
      <p:sp>
        <p:nvSpPr>
          <p:cNvPr id="18" name="TextBox 17"/>
          <p:cNvSpPr txBox="1"/>
          <p:nvPr/>
        </p:nvSpPr>
        <p:spPr>
          <a:xfrm>
            <a:off x="8617494" y="1992502"/>
            <a:ext cx="1264898" cy="369332"/>
          </a:xfrm>
          <a:prstGeom prst="rect">
            <a:avLst/>
          </a:prstGeom>
          <a:noFill/>
        </p:spPr>
        <p:txBody>
          <a:bodyPr wrap="none" rtlCol="0">
            <a:spAutoFit/>
          </a:bodyPr>
          <a:lstStyle/>
          <a:p>
            <a:r>
              <a:rPr lang="en-US" b="1" dirty="0"/>
              <a:t>Direct Type</a:t>
            </a:r>
          </a:p>
        </p:txBody>
      </p:sp>
      <p:sp>
        <p:nvSpPr>
          <p:cNvPr id="19" name="TextBox 18"/>
          <p:cNvSpPr txBox="1"/>
          <p:nvPr/>
        </p:nvSpPr>
        <p:spPr>
          <a:xfrm>
            <a:off x="8581668" y="2840539"/>
            <a:ext cx="1426801" cy="369332"/>
          </a:xfrm>
          <a:prstGeom prst="rect">
            <a:avLst/>
          </a:prstGeom>
          <a:noFill/>
        </p:spPr>
        <p:txBody>
          <a:bodyPr wrap="none" rtlCol="0">
            <a:spAutoFit/>
          </a:bodyPr>
          <a:lstStyle/>
          <a:p>
            <a:r>
              <a:rPr lang="en-US" b="1" dirty="0"/>
              <a:t>Indirect Type</a:t>
            </a:r>
          </a:p>
        </p:txBody>
      </p:sp>
      <p:sp>
        <p:nvSpPr>
          <p:cNvPr id="17" name="Rectangle 16">
            <a:extLst>
              <a:ext uri="{FF2B5EF4-FFF2-40B4-BE49-F238E27FC236}">
                <a16:creationId xmlns:a16="http://schemas.microsoft.com/office/drawing/2014/main" id="{DA53C300-05BD-430C-AE94-47E6C8758A75}"/>
              </a:ext>
            </a:extLst>
          </p:cNvPr>
          <p:cNvSpPr/>
          <p:nvPr/>
        </p:nvSpPr>
        <p:spPr>
          <a:xfrm>
            <a:off x="5382203" y="2275955"/>
            <a:ext cx="2821639" cy="24824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7485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2650" y="544990"/>
            <a:ext cx="7886700" cy="539301"/>
          </a:xfrm>
        </p:spPr>
        <p:txBody>
          <a:bodyPr>
            <a:normAutofit fontScale="90000"/>
          </a:bodyPr>
          <a:lstStyle/>
          <a:p>
            <a:r>
              <a:rPr lang="en-US" dirty="0"/>
              <a:t>Digital Detectors</a:t>
            </a:r>
          </a:p>
        </p:txBody>
      </p:sp>
      <p:sp>
        <p:nvSpPr>
          <p:cNvPr id="7" name="Date Placeholder 6"/>
          <p:cNvSpPr>
            <a:spLocks noGrp="1"/>
          </p:cNvSpPr>
          <p:nvPr>
            <p:ph type="dt" sz="half" idx="10"/>
          </p:nvPr>
        </p:nvSpPr>
        <p:spPr/>
        <p:txBody>
          <a:bodyPr/>
          <a:lstStyle/>
          <a:p>
            <a:r>
              <a:rPr lang="en-US"/>
              <a:t>BME2104 -《生物医学影像技术》</a:t>
            </a:r>
          </a:p>
        </p:txBody>
      </p:sp>
      <p:sp>
        <p:nvSpPr>
          <p:cNvPr id="8" name="Footer Placeholder 7"/>
          <p:cNvSpPr>
            <a:spLocks noGrp="1"/>
          </p:cNvSpPr>
          <p:nvPr>
            <p:ph type="ftr" sz="quarter" idx="11"/>
          </p:nvPr>
        </p:nvSpPr>
        <p:spPr/>
        <p:txBody>
          <a:bodyPr/>
          <a:lstStyle/>
          <a:p>
            <a:r>
              <a:rPr lang="en-US"/>
              <a:t>Lecture 7: Radiation Detection</a:t>
            </a:r>
          </a:p>
        </p:txBody>
      </p:sp>
      <p:sp>
        <p:nvSpPr>
          <p:cNvPr id="9" name="Slide Number Placeholder 8"/>
          <p:cNvSpPr>
            <a:spLocks noGrp="1"/>
          </p:cNvSpPr>
          <p:nvPr>
            <p:ph type="sldNum" sz="quarter" idx="12"/>
          </p:nvPr>
        </p:nvSpPr>
        <p:spPr/>
        <p:txBody>
          <a:bodyPr/>
          <a:lstStyle/>
          <a:p>
            <a:fld id="{137FFB83-1FEB-4B15-B287-3B515346DC85}" type="slidenum">
              <a:rPr lang="en-US" smtClean="0"/>
              <a:t>8</a:t>
            </a:fld>
            <a:endParaRPr lang="en-US"/>
          </a:p>
        </p:txBody>
      </p:sp>
      <p:pic>
        <p:nvPicPr>
          <p:cNvPr id="4102" name="Picture 6" descr="http://www.grhealth.org/media/PhotoGalleries/6/Radiology-Virtual-Tour-0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683" y="1209285"/>
            <a:ext cx="3351868" cy="224854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724674" y="2283834"/>
            <a:ext cx="460382" cy="369332"/>
          </a:xfrm>
          <a:prstGeom prst="rect">
            <a:avLst/>
          </a:prstGeom>
          <a:noFill/>
        </p:spPr>
        <p:txBody>
          <a:bodyPr wrap="none" rtlCol="0">
            <a:spAutoFit/>
          </a:bodyPr>
          <a:lstStyle/>
          <a:p>
            <a:r>
              <a:rPr lang="en-US" b="1" dirty="0"/>
              <a:t>DR</a:t>
            </a:r>
          </a:p>
        </p:txBody>
      </p:sp>
      <p:grpSp>
        <p:nvGrpSpPr>
          <p:cNvPr id="2" name="Group 1"/>
          <p:cNvGrpSpPr/>
          <p:nvPr/>
        </p:nvGrpSpPr>
        <p:grpSpPr>
          <a:xfrm>
            <a:off x="1724675" y="3663878"/>
            <a:ext cx="8576135" cy="2580430"/>
            <a:chOff x="602583" y="884947"/>
            <a:chExt cx="8576135" cy="2580430"/>
          </a:xfrm>
        </p:grpSpPr>
        <p:pic>
          <p:nvPicPr>
            <p:cNvPr id="13" name="Picture 2" descr="http://aeccanberra.com.au/wp-content/uploads/2012/01/Radiograph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9309"/>
            <a:stretch/>
          </p:blipFill>
          <p:spPr bwMode="auto">
            <a:xfrm>
              <a:off x="1231735" y="1175761"/>
              <a:ext cx="1951278" cy="21425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agfahealthcare.com/he/global/en/binaries/CR%2030-Xm_tcm541-9964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2488" y="1036737"/>
              <a:ext cx="3032714" cy="22745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
            <a:stretch>
              <a:fillRect/>
            </a:stretch>
          </p:blipFill>
          <p:spPr>
            <a:xfrm>
              <a:off x="7053658" y="1643897"/>
              <a:ext cx="2125060" cy="1311480"/>
            </a:xfrm>
            <a:prstGeom prst="rect">
              <a:avLst/>
            </a:prstGeom>
          </p:spPr>
        </p:pic>
        <p:sp>
          <p:nvSpPr>
            <p:cNvPr id="11" name="Right Arrow 10"/>
            <p:cNvSpPr/>
            <p:nvPr/>
          </p:nvSpPr>
          <p:spPr>
            <a:xfrm>
              <a:off x="3183012" y="2247047"/>
              <a:ext cx="531265" cy="3075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ight Arrow 20"/>
            <p:cNvSpPr/>
            <p:nvPr/>
          </p:nvSpPr>
          <p:spPr>
            <a:xfrm>
              <a:off x="6522393" y="2247047"/>
              <a:ext cx="575300" cy="3075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extBox 15"/>
            <p:cNvSpPr txBox="1"/>
            <p:nvPr/>
          </p:nvSpPr>
          <p:spPr>
            <a:xfrm>
              <a:off x="602583" y="2175162"/>
              <a:ext cx="436338" cy="369332"/>
            </a:xfrm>
            <a:prstGeom prst="rect">
              <a:avLst/>
            </a:prstGeom>
            <a:noFill/>
          </p:spPr>
          <p:txBody>
            <a:bodyPr wrap="none" rtlCol="0">
              <a:spAutoFit/>
            </a:bodyPr>
            <a:lstStyle/>
            <a:p>
              <a:r>
                <a:rPr lang="en-US" b="1" dirty="0"/>
                <a:t>CR</a:t>
              </a:r>
            </a:p>
          </p:txBody>
        </p:sp>
        <p:sp>
          <p:nvSpPr>
            <p:cNvPr id="19" name="Rectangle 18"/>
            <p:cNvSpPr/>
            <p:nvPr/>
          </p:nvSpPr>
          <p:spPr>
            <a:xfrm>
              <a:off x="3385548" y="884947"/>
              <a:ext cx="3364530" cy="258043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6"/>
          <a:stretch>
            <a:fillRect/>
          </a:stretch>
        </p:blipFill>
        <p:spPr>
          <a:xfrm>
            <a:off x="6145650" y="1146319"/>
            <a:ext cx="1800533" cy="1344815"/>
          </a:xfrm>
          <a:prstGeom prst="rect">
            <a:avLst/>
          </a:prstGeom>
        </p:spPr>
      </p:pic>
      <p:cxnSp>
        <p:nvCxnSpPr>
          <p:cNvPr id="6" name="Straight Arrow Connector 5"/>
          <p:cNvCxnSpPr/>
          <p:nvPr/>
        </p:nvCxnSpPr>
        <p:spPr>
          <a:xfrm flipV="1">
            <a:off x="3287886" y="1683416"/>
            <a:ext cx="2808115" cy="6004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3" name="Picture 22"/>
          <p:cNvPicPr>
            <a:picLocks noChangeAspect="1"/>
          </p:cNvPicPr>
          <p:nvPr/>
        </p:nvPicPr>
        <p:blipFill rotWithShape="1">
          <a:blip r:embed="rId7"/>
          <a:srcRect l="33209"/>
          <a:stretch/>
        </p:blipFill>
        <p:spPr>
          <a:xfrm>
            <a:off x="8069270" y="1151832"/>
            <a:ext cx="2147346" cy="2264004"/>
          </a:xfrm>
          <a:prstGeom prst="rect">
            <a:avLst/>
          </a:prstGeom>
        </p:spPr>
      </p:pic>
    </p:spTree>
    <p:extLst>
      <p:ext uri="{BB962C8B-B14F-4D97-AF65-F5344CB8AC3E}">
        <p14:creationId xmlns:p14="http://schemas.microsoft.com/office/powerpoint/2010/main" val="20736551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Computed Radiography Detectors</a:t>
            </a:r>
          </a:p>
        </p:txBody>
      </p:sp>
      <p:sp>
        <p:nvSpPr>
          <p:cNvPr id="7" name="Date Placeholder 6"/>
          <p:cNvSpPr>
            <a:spLocks noGrp="1"/>
          </p:cNvSpPr>
          <p:nvPr>
            <p:ph type="dt" sz="half" idx="10"/>
          </p:nvPr>
        </p:nvSpPr>
        <p:spPr/>
        <p:txBody>
          <a:bodyPr/>
          <a:lstStyle/>
          <a:p>
            <a:r>
              <a:rPr lang="en-US"/>
              <a:t>BME2104 -《生物医学影像技术》</a:t>
            </a:r>
          </a:p>
        </p:txBody>
      </p:sp>
      <p:sp>
        <p:nvSpPr>
          <p:cNvPr id="8" name="Footer Placeholder 7"/>
          <p:cNvSpPr>
            <a:spLocks noGrp="1"/>
          </p:cNvSpPr>
          <p:nvPr>
            <p:ph type="ftr" sz="quarter" idx="11"/>
          </p:nvPr>
        </p:nvSpPr>
        <p:spPr/>
        <p:txBody>
          <a:bodyPr/>
          <a:lstStyle/>
          <a:p>
            <a:r>
              <a:rPr lang="en-US"/>
              <a:t>Lecture 7: Radiation Detection</a:t>
            </a:r>
          </a:p>
        </p:txBody>
      </p:sp>
      <p:sp>
        <p:nvSpPr>
          <p:cNvPr id="9" name="Slide Number Placeholder 8"/>
          <p:cNvSpPr>
            <a:spLocks noGrp="1"/>
          </p:cNvSpPr>
          <p:nvPr>
            <p:ph type="sldNum" sz="quarter" idx="12"/>
          </p:nvPr>
        </p:nvSpPr>
        <p:spPr/>
        <p:txBody>
          <a:bodyPr/>
          <a:lstStyle/>
          <a:p>
            <a:fld id="{137FFB83-1FEB-4B15-B287-3B515346DC85}" type="slidenum">
              <a:rPr lang="en-US" smtClean="0"/>
              <a:t>9</a:t>
            </a:fld>
            <a:endParaRPr lang="en-US"/>
          </a:p>
        </p:txBody>
      </p:sp>
      <p:pic>
        <p:nvPicPr>
          <p:cNvPr id="10" name="Picture 9"/>
          <p:cNvPicPr>
            <a:picLocks noChangeAspect="1"/>
          </p:cNvPicPr>
          <p:nvPr/>
        </p:nvPicPr>
        <p:blipFill>
          <a:blip r:embed="rId2"/>
          <a:stretch>
            <a:fillRect/>
          </a:stretch>
        </p:blipFill>
        <p:spPr>
          <a:xfrm>
            <a:off x="2614168" y="2138786"/>
            <a:ext cx="5024882" cy="3718855"/>
          </a:xfrm>
          <a:prstGeom prst="rect">
            <a:avLst/>
          </a:prstGeom>
        </p:spPr>
      </p:pic>
      <p:sp>
        <p:nvSpPr>
          <p:cNvPr id="3" name="TextBox 2"/>
          <p:cNvSpPr txBox="1"/>
          <p:nvPr/>
        </p:nvSpPr>
        <p:spPr>
          <a:xfrm>
            <a:off x="7639050" y="2644317"/>
            <a:ext cx="2258054" cy="307777"/>
          </a:xfrm>
          <a:prstGeom prst="rect">
            <a:avLst/>
          </a:prstGeom>
          <a:noFill/>
        </p:spPr>
        <p:txBody>
          <a:bodyPr wrap="none" rtlCol="0">
            <a:spAutoFit/>
          </a:bodyPr>
          <a:lstStyle/>
          <a:p>
            <a:r>
              <a:rPr lang="en-US" sz="1400" dirty="0"/>
              <a:t>(PSP=Photostimulable Plate)</a:t>
            </a:r>
          </a:p>
        </p:txBody>
      </p:sp>
      <p:sp>
        <p:nvSpPr>
          <p:cNvPr id="4" name="TextBox 3"/>
          <p:cNvSpPr txBox="1"/>
          <p:nvPr/>
        </p:nvSpPr>
        <p:spPr>
          <a:xfrm>
            <a:off x="7769574" y="3219303"/>
            <a:ext cx="2732220" cy="1323439"/>
          </a:xfrm>
          <a:prstGeom prst="rect">
            <a:avLst/>
          </a:prstGeom>
          <a:noFill/>
        </p:spPr>
        <p:txBody>
          <a:bodyPr wrap="square" rtlCol="0">
            <a:spAutoFit/>
          </a:bodyPr>
          <a:lstStyle/>
          <a:p>
            <a:r>
              <a:rPr lang="en-US" sz="1600" dirty="0"/>
              <a:t>1. X-rays strike PSP.</a:t>
            </a:r>
          </a:p>
          <a:p>
            <a:r>
              <a:rPr lang="en-US" sz="1600" dirty="0"/>
              <a:t>2. PSP release electrons.</a:t>
            </a:r>
          </a:p>
          <a:p>
            <a:r>
              <a:rPr lang="en-US" sz="1600" dirty="0"/>
              <a:t>3. Electrons are trapped in phosphor crystal lattice for hours.</a:t>
            </a:r>
          </a:p>
        </p:txBody>
      </p:sp>
      <p:sp>
        <p:nvSpPr>
          <p:cNvPr id="5" name="Right Arrow 4"/>
          <p:cNvSpPr/>
          <p:nvPr/>
        </p:nvSpPr>
        <p:spPr>
          <a:xfrm>
            <a:off x="7390100" y="3843347"/>
            <a:ext cx="379475" cy="22768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13" name="Straight Arrow Connector 12"/>
          <p:cNvCxnSpPr/>
          <p:nvPr/>
        </p:nvCxnSpPr>
        <p:spPr>
          <a:xfrm>
            <a:off x="7390100" y="4719215"/>
            <a:ext cx="591851" cy="3035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4" name="Picture 13"/>
          <p:cNvPicPr>
            <a:picLocks noChangeAspect="1"/>
          </p:cNvPicPr>
          <p:nvPr/>
        </p:nvPicPr>
        <p:blipFill>
          <a:blip r:embed="rId3"/>
          <a:stretch>
            <a:fillRect/>
          </a:stretch>
        </p:blipFill>
        <p:spPr>
          <a:xfrm>
            <a:off x="7732914" y="5077159"/>
            <a:ext cx="2764142" cy="1352140"/>
          </a:xfrm>
          <a:prstGeom prst="rect">
            <a:avLst/>
          </a:prstGeom>
        </p:spPr>
      </p:pic>
    </p:spTree>
    <p:extLst>
      <p:ext uri="{BB962C8B-B14F-4D97-AF65-F5344CB8AC3E}">
        <p14:creationId xmlns:p14="http://schemas.microsoft.com/office/powerpoint/2010/main" val="17884222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 with Pen_template</Template>
  <TotalTime>7860</TotalTime>
  <Words>1908</Words>
  <Application>Microsoft Office PowerPoint</Application>
  <PresentationFormat>Widescreen</PresentationFormat>
  <Paragraphs>346</Paragraphs>
  <Slides>33</Slides>
  <Notes>12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inherit</vt:lpstr>
      <vt:lpstr>SimHei</vt:lpstr>
      <vt:lpstr>Arial</vt:lpstr>
      <vt:lpstr>Calibri</vt:lpstr>
      <vt:lpstr>Cambria Math</vt:lpstr>
      <vt:lpstr>Gill Sans MT</vt:lpstr>
      <vt:lpstr>Symbol</vt:lpstr>
      <vt:lpstr>Times New Roman</vt:lpstr>
      <vt:lpstr>Verdana</vt:lpstr>
      <vt:lpstr>Wingdings</vt:lpstr>
      <vt:lpstr>Custom Design</vt:lpstr>
      <vt:lpstr>Lecture 7: Radiation Detection</vt:lpstr>
      <vt:lpstr>Lecture 7: Radiation Detection</vt:lpstr>
      <vt:lpstr>Radiation based imaging systems</vt:lpstr>
      <vt:lpstr>PowerPoint Presentation</vt:lpstr>
      <vt:lpstr>Different types of detectors</vt:lpstr>
      <vt:lpstr>Analog vs. Digital Detectors</vt:lpstr>
      <vt:lpstr>Different types of detectors</vt:lpstr>
      <vt:lpstr>Digital Detectors</vt:lpstr>
      <vt:lpstr>Computed Radiography Detectors</vt:lpstr>
      <vt:lpstr>CR vs. DR</vt:lpstr>
      <vt:lpstr>Different types of detectors</vt:lpstr>
      <vt:lpstr>DR (Digital Radiography) Detectors</vt:lpstr>
      <vt:lpstr>DR: Direct &amp; Indirect X-ray Detectors</vt:lpstr>
      <vt:lpstr>Direct Detector</vt:lpstr>
      <vt:lpstr>CCD-based indirect x-ray camera –  optically coupled CCD system</vt:lpstr>
      <vt:lpstr>Another Indirect Detector –   Photodiode-array-based CMOS sensor</vt:lpstr>
      <vt:lpstr>Scintillator</vt:lpstr>
      <vt:lpstr>Conversion of Light into Electrical Signal </vt:lpstr>
      <vt:lpstr>Survey Meter: Geiger-Mueller Counters</vt:lpstr>
      <vt:lpstr>Survey Meter：Ionization Chambers</vt:lpstr>
      <vt:lpstr>Dosimeter</vt:lpstr>
      <vt:lpstr>Imaging Detector Properties</vt:lpstr>
      <vt:lpstr>Detector Properties</vt:lpstr>
      <vt:lpstr>Signal Sampling: dynamic range</vt:lpstr>
      <vt:lpstr>X-ray Detector Dynamic Range</vt:lpstr>
      <vt:lpstr>Effect of sampling resolution with diff. bit-depth</vt:lpstr>
      <vt:lpstr>Quantum Efficiency</vt:lpstr>
      <vt:lpstr>PowerPoint Presentation</vt:lpstr>
      <vt:lpstr>Sensitivity</vt:lpstr>
      <vt:lpstr>Detector Properties</vt:lpstr>
      <vt:lpstr>Detector Electronic Noise</vt:lpstr>
      <vt:lpstr>Detector Anti-Scatter Grid</vt:lpstr>
      <vt:lpstr>Design of Detector Anti-Scatter Grid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Cao, Guohua</dc:creator>
  <cp:lastModifiedBy>Guohua Cao</cp:lastModifiedBy>
  <cp:revision>1448</cp:revision>
  <dcterms:created xsi:type="dcterms:W3CDTF">2013-08-27T01:49:12Z</dcterms:created>
  <dcterms:modified xsi:type="dcterms:W3CDTF">2024-03-26T13:52:55Z</dcterms:modified>
</cp:coreProperties>
</file>